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comment2.xml" ContentType="application/vnd.openxmlformats-officedocument.presentationml.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8" r:id="rId4"/>
    <p:sldMasterId id="2147483669" r:id="rId5"/>
    <p:sldMasterId id="2147483684" r:id="rId6"/>
  </p:sldMasterIdLst>
  <p:notesMasterIdLst>
    <p:notesMasterId r:id="rId48"/>
  </p:notesMasterIdLst>
  <p:sldIdLst>
    <p:sldId id="256" r:id="rId7"/>
    <p:sldId id="257" r:id="rId8"/>
    <p:sldId id="258" r:id="rId9"/>
    <p:sldId id="299" r:id="rId10"/>
    <p:sldId id="264" r:id="rId11"/>
    <p:sldId id="282" r:id="rId12"/>
    <p:sldId id="283" r:id="rId13"/>
    <p:sldId id="265" r:id="rId14"/>
    <p:sldId id="266" r:id="rId15"/>
    <p:sldId id="267" r:id="rId16"/>
    <p:sldId id="305" r:id="rId17"/>
    <p:sldId id="284" r:id="rId18"/>
    <p:sldId id="285" r:id="rId19"/>
    <p:sldId id="279" r:id="rId20"/>
    <p:sldId id="280" r:id="rId21"/>
    <p:sldId id="287" r:id="rId22"/>
    <p:sldId id="269" r:id="rId23"/>
    <p:sldId id="270" r:id="rId24"/>
    <p:sldId id="271" r:id="rId25"/>
    <p:sldId id="272" r:id="rId26"/>
    <p:sldId id="288" r:id="rId27"/>
    <p:sldId id="275" r:id="rId28"/>
    <p:sldId id="276" r:id="rId29"/>
    <p:sldId id="289" r:id="rId30"/>
    <p:sldId id="301" r:id="rId31"/>
    <p:sldId id="302" r:id="rId32"/>
    <p:sldId id="278" r:id="rId33"/>
    <p:sldId id="308" r:id="rId34"/>
    <p:sldId id="281" r:id="rId35"/>
    <p:sldId id="300" r:id="rId36"/>
    <p:sldId id="290" r:id="rId37"/>
    <p:sldId id="291" r:id="rId38"/>
    <p:sldId id="292" r:id="rId39"/>
    <p:sldId id="293" r:id="rId40"/>
    <p:sldId id="294" r:id="rId41"/>
    <p:sldId id="273" r:id="rId42"/>
    <p:sldId id="296" r:id="rId43"/>
    <p:sldId id="297" r:id="rId44"/>
    <p:sldId id="268" r:id="rId45"/>
    <p:sldId id="298" r:id="rId46"/>
    <p:sldId id="263" r:id="rId4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4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éctor Plascencia-Juarez" initials="" lastIdx="1" clrIdx="0"/>
  <p:cmAuthor id="1" name="Liz Oseguera" initials="LO" lastIdx="2" clrIdx="1">
    <p:extLst/>
  </p:cmAuthor>
  <p:cmAuthor id="2" name="Gabby" initials="G" lastIdx="4" clrIdx="2">
    <p:extLst>
      <p:ext uri="{19B8F6BF-5375-455C-9EA6-DF929625EA0E}">
        <p15:presenceInfo xmlns:p15="http://schemas.microsoft.com/office/powerpoint/2012/main" userId="Gab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1"/>
    <p:restoredTop sz="68909" autoAdjust="0"/>
  </p:normalViewPr>
  <p:slideViewPr>
    <p:cSldViewPr snapToGrid="0">
      <p:cViewPr varScale="1">
        <p:scale>
          <a:sx n="68" d="100"/>
          <a:sy n="68" d="100"/>
        </p:scale>
        <p:origin x="750" y="54"/>
      </p:cViewPr>
      <p:guideLst>
        <p:guide orient="horz" pos="1620"/>
        <p:guide pos="2880"/>
      </p:guideLst>
    </p:cSldViewPr>
  </p:slideViewPr>
  <p:notesTextViewPr>
    <p:cViewPr>
      <p:scale>
        <a:sx n="100" d="100"/>
        <a:sy n="100" d="100"/>
      </p:scale>
      <p:origin x="0" y="0"/>
    </p:cViewPr>
  </p:notesTextViewPr>
  <p:sorterViewPr>
    <p:cViewPr>
      <p:scale>
        <a:sx n="110" d="100"/>
        <a:sy n="110" d="100"/>
      </p:scale>
      <p:origin x="0" y="0"/>
    </p:cViewPr>
  </p:sorterViewPr>
  <p:notesViewPr>
    <p:cSldViewPr snapToGrid="0" showGuides="1">
      <p:cViewPr varScale="1">
        <p:scale>
          <a:sx n="81" d="100"/>
          <a:sy n="81" d="100"/>
        </p:scale>
        <p:origin x="3384" y="192"/>
      </p:cViewPr>
      <p:guideLst>
        <p:guide orient="horz" pos="294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7-11T16:36:17.361" idx="3">
    <p:pos x="10" y="10"/>
    <p:text>Explain here that this refers to policy and advocacy work. This could be helpful if you are trying to get a decision-maker at any level (legislators, state &amp; county administrators, school district...any level!) to do something about public charge.</p:text>
    <p:extLst>
      <p:ext uri="{C676402C-5697-4E1C-873F-D02D1690AC5C}">
        <p15:threadingInfo xmlns:p15="http://schemas.microsoft.com/office/powerpoint/2012/main" timeZoneBias="420"/>
      </p:ext>
    </p:extLst>
  </p:cm>
  <p:cm authorId="1" dt="2019-07-23T14:38:15.068" idx="2">
    <p:pos x="10" y="106"/>
    <p:text>DOne :)</p:text>
    <p:extLst>
      <p:ext uri="{C676402C-5697-4E1C-873F-D02D1690AC5C}">
        <p15:threadingInfo xmlns:p15="http://schemas.microsoft.com/office/powerpoint/2012/main" timeZoneBias="420">
          <p15:parentCm authorId="2" idx="3"/>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19-07-11T16:49:24.503" idx="4">
    <p:pos x="10" y="10"/>
    <p:text>Add here link to place where people can ahsre the stories they've collected.</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35632792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bmsg.org/resources/events/immigration-a-dialogue-with-alameda-county-public-health-departmen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bmsg.org/about-us/our-services/media-advocacy-training/using-proactive-and-reactive-media-strategies/" TargetMode="External"/><Relationship Id="rId7" Type="http://schemas.openxmlformats.org/officeDocument/2006/relationships/hyperlink" Target="http://www.bmsg.org/resources/publications/tips-for-writing-effective-letters-to-the-editor/"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bmsg.org/wp-content/uploads/2017/09/tce-bmsg-c4c-mod4-creating-news.pdf" TargetMode="External"/><Relationship Id="rId5" Type="http://schemas.openxmlformats.org/officeDocument/2006/relationships/hyperlink" Target="http://www.bmsg.org/blog/getting-your-op-ed-published-lessons-from-a-media-advocate/" TargetMode="External"/><Relationship Id="rId4" Type="http://schemas.openxmlformats.org/officeDocument/2006/relationships/hyperlink" Target="http://www.bmsg.org/wp-content/uploads/2015/10/bmsg_newsworthy_elements.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bmsg.org/resources/events/webinar-elements-of-newsworthiness-and-developing-relationships-with-reporter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bmsg.org/wp-content/uploads/2015/10/bmsg_message_development_worksheet.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bmsg.org/resources/framing-101/"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bmsg.org/resources/publications/communicating-for-change-shaping-public-debate-with-framing-and-message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rotectingimmigrantfamilies.org/analysis-research/"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VZmj7_zGV4I&amp;feature=youtu.be"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bmsg.org/blog/immigration-public-charge-strategic-communication-tip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bmsg.org/blog/how-news-coverage-perpetuates-harmful-language-about-immigration/"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bmsg.org/resources/publications/immigration-in-the-news-an-analysis-of-coverage-from-four-california-counties/"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raceforward.org/practice/tools/drop-i-word)"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demos.org/race-class-narrative-projec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bmsg.org/wp-content/uploads/2007/01/bmsg_layers_of_strategy.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bmsg.org/wp-content/uploads/2007/01/bmsg_layers_of_strategy.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4fc65a1f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4fc65a1f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400" b="1" baseline="0" dirty="0"/>
              <a:t>INTRO</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400" baseline="0" dirty="0"/>
              <a:t>Welcome everyone and in your own words and describe why it is important that everyone is joining you for this training. How does it align with your organization’s or coalition’s mission or goals? Why is it important that people in the room be prepared to communicate effectively about the public charge rule?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400" baseline="0" dirty="0"/>
              <a:t>Introduce topic and speakers</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400" baseline="0" dirty="0"/>
              <a:t>Depending on the audience, you may want to give some background on what the public charge rule is and what the proposed changes are. The other modules may have helpful information to include, especially if you are using this module on its own.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400" b="1" baseline="0" dirty="0"/>
              <a:t>NOTE TO FACILITATORS: </a:t>
            </a:r>
            <a:r>
              <a:rPr lang="en-US" sz="1400" b="0" baseline="0" dirty="0"/>
              <a:t>If you are using this module in conjunction with the Storytelling Module, we recommend starting with this module. There are some duplicate slides, as this content is also important for storytelling. If you use this module first, you can move quickly through the duplicative slides in the Storytelling Modules.  </a:t>
            </a:r>
            <a:endParaRPr lang="en-US" sz="1400" b="1" baseline="0" dirty="0"/>
          </a:p>
        </p:txBody>
      </p:sp>
    </p:spTree>
    <p:extLst>
      <p:ext uri="{BB962C8B-B14F-4D97-AF65-F5344CB8AC3E}">
        <p14:creationId xmlns:p14="http://schemas.microsoft.com/office/powerpoint/2010/main" val="2244670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WHY YOUR OVERALL STRATEGY</a:t>
            </a:r>
            <a:r>
              <a:rPr lang="en-US" b="1" baseline="0" dirty="0"/>
              <a:t> MATTERS</a:t>
            </a:r>
          </a:p>
          <a:p>
            <a:pPr marL="171450" indent="-171450">
              <a:buFont typeface="Arial" charset="0"/>
              <a:buChar char="•"/>
            </a:pPr>
            <a:r>
              <a:rPr lang="en-US" baseline="0" dirty="0"/>
              <a:t>Your overall strategy will help you determine what stories you want to collect or share. For example, if you are trying to highlight the health harms to our communities in a presentation to policymakers, you will want to collect compelling stories that can provide a human face to the issue. You might couple this with quantitative data, as well as a call for the policymakers to support the solution you are proposing. </a:t>
            </a:r>
          </a:p>
          <a:p>
            <a:pPr marL="171450" indent="-171450">
              <a:buFont typeface="Arial" charset="0"/>
              <a:buChar char="•"/>
            </a:pPr>
            <a:r>
              <a:rPr lang="en-US" baseline="0" dirty="0"/>
              <a:t>Here is a compelling example from the Protecting Immigrant Families coalition. The entire factsheet weaves together data and stories. </a:t>
            </a:r>
          </a:p>
          <a:p>
            <a:endParaRPr lang="en-US" dirty="0"/>
          </a:p>
        </p:txBody>
      </p:sp>
    </p:spTree>
    <p:extLst>
      <p:ext uri="{BB962C8B-B14F-4D97-AF65-F5344CB8AC3E}">
        <p14:creationId xmlns:p14="http://schemas.microsoft.com/office/powerpoint/2010/main" val="144032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WHY YOUR OVERALL STRATEGY</a:t>
            </a:r>
            <a:r>
              <a:rPr lang="en-US" b="1" baseline="0" dirty="0"/>
              <a:t> MATTERS</a:t>
            </a:r>
          </a:p>
          <a:p>
            <a:pPr marL="171450" indent="-171450">
              <a:buFont typeface="Arial" charset="0"/>
              <a:buChar char="•"/>
            </a:pPr>
            <a:r>
              <a:rPr lang="en-US" baseline="0" dirty="0"/>
              <a:t>Or, based on your overall strategy, you may be working to both mobilize people to speak out against the expansion of the public charge rule and to address the fear communities are feeling. Showing immigrants and community members rising up, taking action, claiming their power, and building the world they want to live in is a powerful story that provides a counter to the fear that other stories are creating. </a:t>
            </a:r>
          </a:p>
          <a:p>
            <a:pPr marL="171450" indent="-171450">
              <a:buFont typeface="Arial" charset="0"/>
              <a:buChar char="•"/>
            </a:pPr>
            <a:r>
              <a:rPr lang="en-US" baseline="0" dirty="0"/>
              <a:t>Both of these stories, and the many others we can tell related to public charge, and more broadly, immigrant rights, are powerful and needed. But our overall strategy will help us decide which stories we want to use in the specific context we are working in. </a:t>
            </a:r>
          </a:p>
          <a:p>
            <a:pPr marL="171450" indent="-171450">
              <a:buFont typeface="Arial" charset="0"/>
              <a:buChar char="•"/>
            </a:pPr>
            <a:r>
              <a:rPr lang="en-US" baseline="0" dirty="0"/>
              <a:t>It’s important to note, we may not all agree about which stories are most powerful and aligned with our overall strategy. As much as possible, building in time for these important discussions, and thinking about who is a part of the discussion, is critical. This includes ensuring the immigrants are centered in all of our strategy and storytelling work.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264373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919163" y="542925"/>
            <a:ext cx="4656137" cy="2619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800" y="3339353"/>
            <a:ext cx="5486400" cy="5481918"/>
          </a:xfrm>
          <a:prstGeom prst="rect">
            <a:avLst/>
          </a:prstGeom>
        </p:spPr>
        <p:txBody>
          <a:bodyPr spcFirstLastPara="1" wrap="square" lIns="91425" tIns="91425" rIns="91425" bIns="91425" anchor="t" anchorCtr="0">
            <a:noAutofit/>
          </a:bodyPr>
          <a:lstStyle/>
          <a:p>
            <a:pPr marL="158750" indent="0">
              <a:buNone/>
            </a:pPr>
            <a:r>
              <a:rPr lang="en-US" sz="1100" b="1" dirty="0"/>
              <a:t>DEVELOPING YOUR MEDIA STRATEGY</a:t>
            </a:r>
          </a:p>
          <a:p>
            <a:pPr marL="171450" indent="-171450">
              <a:buFont typeface="Arial" charset="0"/>
              <a:buChar char="•"/>
            </a:pPr>
            <a:r>
              <a:rPr lang="en-US" sz="1100" dirty="0"/>
              <a:t>Once you have your</a:t>
            </a:r>
            <a:r>
              <a:rPr lang="en-US" sz="1100" baseline="0" dirty="0"/>
              <a:t> overall strategy, you can move on to your media strategy. </a:t>
            </a:r>
          </a:p>
          <a:p>
            <a:pPr marL="171450" indent="-171450">
              <a:buFont typeface="Arial" charset="0"/>
              <a:buChar char="•"/>
            </a:pPr>
            <a:r>
              <a:rPr lang="en-US" sz="1100" baseline="0" dirty="0"/>
              <a:t>Based on your overall strategy, you will need to decide the </a:t>
            </a:r>
            <a:r>
              <a:rPr lang="en-US" sz="1100" b="1" baseline="0" dirty="0"/>
              <a:t>best methods to communicate </a:t>
            </a:r>
            <a:r>
              <a:rPr lang="en-US" sz="1100" baseline="0" dirty="0"/>
              <a:t>with your target. Your group will need to decide if </a:t>
            </a:r>
            <a:r>
              <a:rPr lang="en-US" sz="1100" b="1" baseline="0" dirty="0"/>
              <a:t>engaging the media </a:t>
            </a:r>
            <a:r>
              <a:rPr lang="en-US" sz="1100" baseline="0" dirty="0"/>
              <a:t>will advance your goals. It may more important to spend your limited time meeting with community groups, or engaging elected officials in one-on-one meetings. If a legislator is supportive, a meeting may suffice, or you may want to use media to support an elected official who is a champion. If you are a service provider seeking to communicate with clients, community meetings or working with immigrant rights’ groups who are well-connected to immigrant communities may be an important first step before considering if you need to engage media. You will want to consider how media attention on immigration issues could impact your organization and the people you serve or partner with, and it may be that you decide not to use media at this point. </a:t>
            </a:r>
            <a:endParaRPr lang="en-US" sz="1100" b="1"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100" baseline="0" dirty="0"/>
              <a:t>If you do decide to try to use media to advance your work, your overall strategy will help you decide what </a:t>
            </a:r>
            <a:r>
              <a:rPr lang="en-US" sz="1100" b="1" baseline="0" dirty="0"/>
              <a:t>media outlets </a:t>
            </a:r>
            <a:r>
              <a:rPr lang="en-US" sz="1100" baseline="0" dirty="0"/>
              <a:t>are more important for reaching your targets. Local media can be helpful with local elected officials, while in California, state legislators may pay more attention to the Sacramento Bee, which often covers state policy, or the local news in their jurisdiction. If you are trying to reach clients, reaching ethnic media in various languages will be important. Don’t forget to think about TV and radio outlets as well!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100" baseline="0" dirty="0"/>
              <a:t>Finally, what </a:t>
            </a:r>
            <a:r>
              <a:rPr lang="en-US" sz="1100" b="1" baseline="0" dirty="0"/>
              <a:t>media tactics </a:t>
            </a:r>
            <a:r>
              <a:rPr lang="en-US" sz="1100" baseline="0" dirty="0"/>
              <a:t>will help you get your issue in the news, especially when there are many competing stories? In Alameda County, Supervisor Wilma Chan, the local health officer, and a woman who is an immigrant, held a press conference that focused on reaching ethnic media with the goal of letting immigrants know that local leaders value all community members and would be working to ensure immigrants have the opportunity to be safe and healthy. You can learn more about their process here: </a:t>
            </a:r>
            <a:r>
              <a:rPr lang="en-US" sz="1100" dirty="0">
                <a:hlinkClick r:id="rId3"/>
              </a:rPr>
              <a:t>http://www.bmsg.org/resources/events/immigration-a-dialogue-with-alameda-county-public-health-department/</a:t>
            </a:r>
            <a:r>
              <a:rPr lang="en-US" sz="1100" dirty="0"/>
              <a:t> </a:t>
            </a:r>
          </a:p>
        </p:txBody>
      </p:sp>
    </p:spTree>
    <p:extLst>
      <p:ext uri="{BB962C8B-B14F-4D97-AF65-F5344CB8AC3E}">
        <p14:creationId xmlns:p14="http://schemas.microsoft.com/office/powerpoint/2010/main" val="1244483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62903" y="614082"/>
            <a:ext cx="4332194" cy="2436859"/>
          </a:xfrm>
        </p:spPr>
      </p:sp>
      <p:sp>
        <p:nvSpPr>
          <p:cNvPr id="3" name="Notes Placeholder 2"/>
          <p:cNvSpPr>
            <a:spLocks noGrp="1"/>
          </p:cNvSpPr>
          <p:nvPr>
            <p:ph type="body" idx="1"/>
          </p:nvPr>
        </p:nvSpPr>
        <p:spPr>
          <a:xfrm>
            <a:off x="685800" y="3050940"/>
            <a:ext cx="5486400" cy="5788259"/>
          </a:xfrm>
        </p:spPr>
        <p:txBody>
          <a:bodyPr/>
          <a:lstStyle/>
          <a:p>
            <a:pPr marL="158750" indent="0">
              <a:buNone/>
            </a:pPr>
            <a:r>
              <a:rPr lang="en-US" sz="1000" b="1" baseline="0" dirty="0"/>
              <a:t>MORE INFORMATION ON MEDIA TACTICS</a:t>
            </a:r>
          </a:p>
          <a:p>
            <a:pPr marL="171450" indent="-171450">
              <a:buFont typeface="Arial" charset="0"/>
              <a:buChar char="•"/>
            </a:pPr>
            <a:r>
              <a:rPr lang="en-US" sz="1000" b="0" baseline="0" dirty="0"/>
              <a:t>[Facilitators—please note, this is one area where there are many more resources on the BMSG webpage that you can use as activities in the training or encourage participants to use.] </a:t>
            </a:r>
          </a:p>
          <a:p>
            <a:pPr marL="171450" indent="-171450">
              <a:buFont typeface="Arial" charset="0"/>
              <a:buChar char="•"/>
            </a:pPr>
            <a:r>
              <a:rPr lang="en-US" sz="1000" b="0" baseline="0" dirty="0"/>
              <a:t>This is not a comprehensive list, but these are just some media tactics. </a:t>
            </a:r>
          </a:p>
          <a:p>
            <a:pPr marL="171450" indent="-171450">
              <a:buFont typeface="Arial" charset="0"/>
              <a:buChar char="•"/>
            </a:pPr>
            <a:r>
              <a:rPr lang="en-US" sz="1000" b="0" baseline="0" dirty="0"/>
              <a:t>Media tactics might be </a:t>
            </a:r>
            <a:r>
              <a:rPr lang="en-US" sz="1000" b="1" baseline="0" dirty="0"/>
              <a:t>reactive</a:t>
            </a:r>
            <a:r>
              <a:rPr lang="en-US" sz="1000" b="0" baseline="0" dirty="0"/>
              <a:t>—meaning we react to stories after they are out, such as writing a letter to the editor commenting on a story or contacting a journalist and asking them to correct inaccurate stories on public charge. Or media tactics can be </a:t>
            </a:r>
            <a:r>
              <a:rPr lang="en-US" sz="1000" b="1" baseline="0" dirty="0"/>
              <a:t>proactive</a:t>
            </a:r>
            <a:r>
              <a:rPr lang="en-US" sz="1000" b="0" baseline="0" dirty="0"/>
              <a:t>—releasing a report or creating a press event with that includes compelling visuals, spokespeople, creative actions, and more. [See </a:t>
            </a:r>
            <a:r>
              <a:rPr lang="en-US" sz="1000" dirty="0">
                <a:hlinkClick r:id="rId3"/>
              </a:rPr>
              <a:t>http://www.bmsg.org/about-us/our-services/media-advocacy-training/using-proactive-and-reactive-media-strategies/</a:t>
            </a:r>
            <a:r>
              <a:rPr lang="en-US" sz="1000" baseline="0" dirty="0"/>
              <a:t>]</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1" baseline="0" dirty="0"/>
              <a:t>Creating news: </a:t>
            </a:r>
            <a:r>
              <a:rPr lang="en-US" sz="1000" b="0" baseline="0" dirty="0"/>
              <a:t>Every day editors make decisions about what appears in the news. To elevate your work on public charge, you will have create news. This could include releasing reports, organizing rallies, pitching a story to a reporter, supporting youth-led events, and more. You can use this worksheet on the Elements of Newsworthiness to help create news: </a:t>
            </a:r>
            <a:r>
              <a:rPr lang="en-US" sz="1000" dirty="0">
                <a:hlinkClick r:id="rId4"/>
              </a:rPr>
              <a:t>http://www.bmsg.org/wp-content/uploads/2015/10/bmsg_newsworthy_elements.pdf</a:t>
            </a:r>
            <a:r>
              <a:rPr lang="en-US" sz="1000" dirty="0"/>
              <a:t>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1" baseline="0" dirty="0"/>
              <a:t>Piggybacking on breaking news: </a:t>
            </a:r>
            <a:r>
              <a:rPr lang="en-US" sz="1000" b="0" baseline="0" dirty="0"/>
              <a:t>When you look at the daily news, you can think about how to connect public charge to any issue in the news. For example, if there’s an article on a new report on breast cancer, you can respond with a letter to the editor about how the public charge rule expansion could be detrimental to woman’s cancer screenings for immigrants. </a:t>
            </a:r>
            <a:endParaRPr lang="en-US" sz="1000" b="1" baseline="0"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1" baseline="0" dirty="0"/>
              <a:t>Op-eds</a:t>
            </a:r>
            <a:r>
              <a:rPr lang="en-US" sz="1000" b="0" baseline="0" dirty="0"/>
              <a:t> are longer than letters to the editor and may be proactive or reactive. [For more tips, see both </a:t>
            </a:r>
            <a:r>
              <a:rPr lang="en-US" sz="1000" dirty="0">
                <a:hlinkClick r:id="rId5"/>
              </a:rPr>
              <a:t>http://www.bmsg.org/blog/getting-your-op-ed-published-lessons-from-a-media-advocate/</a:t>
            </a:r>
            <a:r>
              <a:rPr lang="en-US" sz="1000" dirty="0"/>
              <a:t> and </a:t>
            </a:r>
            <a:r>
              <a:rPr lang="en-US" sz="1000" dirty="0">
                <a:hlinkClick r:id="rId6"/>
              </a:rPr>
              <a:t>http://www.bmsg.org/wp-content/uploads/2017/09/tce-bmsg-c4c-mod4-creating-news.pdf</a:t>
            </a:r>
            <a:r>
              <a:rPr lang="en-US" sz="1000" dirty="0"/>
              <a:t> pages 58-62 and 94)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1" baseline="0" dirty="0"/>
              <a:t>Letters to the editor </a:t>
            </a:r>
            <a:r>
              <a:rPr lang="en-US" sz="1000" b="0" baseline="0" dirty="0"/>
              <a:t>can react to or piggyback on other issues. You can have the main components of your letter ready to go and then tailor them to specific news stories to make them timely. Try to respond the day a news article appears. You can create letter to the editor events where you help multiple people write letters—the more the news outlet receives, the more likely they will print one. [More tips here: </a:t>
            </a:r>
            <a:r>
              <a:rPr lang="en-US" sz="1000" dirty="0">
                <a:hlinkClick r:id="rId7"/>
              </a:rPr>
              <a:t>http://www.bmsg.org/resources/publications/tips-for-writing-effective-letters-to-the-editor/</a:t>
            </a:r>
            <a:r>
              <a:rPr lang="en-US" sz="1000" dirty="0"/>
              <a:t>]</a:t>
            </a:r>
            <a:endParaRPr lang="en-US" sz="1000" b="1" baseline="0" dirty="0"/>
          </a:p>
          <a:p>
            <a:pPr marL="171450" indent="-171450">
              <a:buFont typeface="Arial" charset="0"/>
              <a:buChar char="•"/>
            </a:pPr>
            <a:r>
              <a:rPr lang="en-US" sz="1000" b="1" baseline="0" dirty="0"/>
              <a:t>Paid advertisements </a:t>
            </a:r>
            <a:r>
              <a:rPr lang="en-US" sz="1000" b="0" baseline="0" dirty="0"/>
              <a:t>might be helpful for news outlets that you think will reach clients. Or if an important vote is coming up, paid advertisements in the news outlets your targets read, view, or listen to can be one way to ensure they hear your message. Paid advertisements on social media might also be one way to reach your target audience. </a:t>
            </a:r>
          </a:p>
          <a:p>
            <a:pPr marL="171450" indent="-171450">
              <a:buFont typeface="Arial" charset="0"/>
              <a:buChar char="•"/>
            </a:pPr>
            <a:endParaRPr lang="en-US" sz="1000" b="0" baseline="0" dirty="0"/>
          </a:p>
          <a:p>
            <a:pPr marL="171450" indent="-171450">
              <a:buFont typeface="Arial" charset="0"/>
              <a:buChar char="•"/>
            </a:pPr>
            <a:endParaRPr lang="en-US" sz="1000" b="0" baseline="0" dirty="0"/>
          </a:p>
          <a:p>
            <a:pPr marL="171450" indent="-171450">
              <a:buFont typeface="Arial" charset="0"/>
              <a:buChar char="•"/>
            </a:pPr>
            <a:endParaRPr lang="en-US" sz="1000" b="0" dirty="0"/>
          </a:p>
          <a:p>
            <a:endParaRPr lang="en-US" sz="1000" b="1"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p:txBody>
      </p:sp>
    </p:spTree>
    <p:extLst>
      <p:ext uri="{BB962C8B-B14F-4D97-AF65-F5344CB8AC3E}">
        <p14:creationId xmlns:p14="http://schemas.microsoft.com/office/powerpoint/2010/main" val="1592392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r>
              <a:rPr lang="en-US" sz="1100" b="1" i="0" u="none" strike="noStrike" kern="1200" cap="none" dirty="0">
                <a:solidFill>
                  <a:schemeClr val="tx1"/>
                </a:solidFill>
                <a:effectLst/>
                <a:latin typeface="Arial"/>
                <a:ea typeface="Arial"/>
                <a:cs typeface="Arial"/>
                <a:sym typeface="Arial"/>
              </a:rPr>
              <a:t>CONSIDERATIONS</a:t>
            </a:r>
            <a:r>
              <a:rPr lang="en-US" sz="1100" b="1" i="0" u="none" strike="noStrike" kern="1200" cap="none" baseline="0" dirty="0">
                <a:solidFill>
                  <a:schemeClr val="tx1"/>
                </a:solidFill>
                <a:effectLst/>
                <a:latin typeface="Arial"/>
                <a:ea typeface="Arial"/>
                <a:cs typeface="Arial"/>
                <a:sym typeface="Arial"/>
              </a:rPr>
              <a:t> FOR WORKING WITH THE MEDIA </a:t>
            </a:r>
          </a:p>
          <a:p>
            <a:pPr marL="171450" lvl="0" indent="-171450">
              <a:buFont typeface="Arial" charset="0"/>
              <a:buChar char="•"/>
            </a:pPr>
            <a:r>
              <a:rPr lang="en-US" sz="1100" b="0" i="0" u="none" strike="noStrike" kern="1200" cap="none" dirty="0">
                <a:solidFill>
                  <a:schemeClr val="tx1"/>
                </a:solidFill>
                <a:effectLst/>
                <a:latin typeface="Arial"/>
                <a:ea typeface="Arial"/>
                <a:cs typeface="Arial"/>
                <a:sym typeface="Arial"/>
              </a:rPr>
              <a:t>Media includes</a:t>
            </a:r>
            <a:r>
              <a:rPr lang="en-US" sz="1100" b="0" i="0" u="none" strike="noStrike" kern="1200" cap="none" baseline="0" dirty="0">
                <a:solidFill>
                  <a:schemeClr val="tx1"/>
                </a:solidFill>
                <a:effectLst/>
                <a:latin typeface="Arial"/>
                <a:ea typeface="Arial"/>
                <a:cs typeface="Arial"/>
                <a:sym typeface="Arial"/>
              </a:rPr>
              <a:t> thinking about news media, social media, radio, etc. </a:t>
            </a:r>
            <a:endParaRPr lang="en-US" sz="1100" b="0" i="0" u="none" strike="noStrike" kern="1200" cap="none" dirty="0">
              <a:solidFill>
                <a:schemeClr val="tx1"/>
              </a:solidFill>
              <a:effectLst/>
              <a:latin typeface="Arial"/>
              <a:ea typeface="Arial"/>
              <a:cs typeface="Arial"/>
              <a:sym typeface="Arial"/>
            </a:endParaRPr>
          </a:p>
          <a:p>
            <a:pPr marL="171450" lvl="0" indent="-171450">
              <a:buFont typeface="Arial" charset="0"/>
              <a:buChar char="•"/>
            </a:pPr>
            <a:r>
              <a:rPr lang="en-US" sz="1100" b="0" i="0" u="none" strike="noStrike" kern="1200" cap="none" dirty="0">
                <a:solidFill>
                  <a:schemeClr val="tx1"/>
                </a:solidFill>
                <a:effectLst/>
                <a:latin typeface="Arial"/>
                <a:ea typeface="Arial"/>
                <a:cs typeface="Arial"/>
                <a:sym typeface="Arial"/>
              </a:rPr>
              <a:t>If you are collecting stories or preparing</a:t>
            </a:r>
            <a:r>
              <a:rPr lang="en-US" sz="1100" b="0" i="0" u="none" strike="noStrike" kern="1200" cap="none" baseline="0" dirty="0">
                <a:solidFill>
                  <a:schemeClr val="tx1"/>
                </a:solidFill>
                <a:effectLst/>
                <a:latin typeface="Arial"/>
                <a:ea typeface="Arial"/>
                <a:cs typeface="Arial"/>
                <a:sym typeface="Arial"/>
              </a:rPr>
              <a:t> spokespeople to speak to the media, there are important considerations you must discuss before moving forward. </a:t>
            </a:r>
            <a:endParaRPr lang="en-US" sz="1100" b="0" i="0" u="none" strike="noStrike" kern="1200" cap="none" dirty="0">
              <a:solidFill>
                <a:schemeClr val="tx1"/>
              </a:solidFill>
              <a:effectLst/>
              <a:latin typeface="Arial"/>
              <a:ea typeface="Arial"/>
              <a:cs typeface="Arial"/>
              <a:sym typeface="Arial"/>
            </a:endParaRPr>
          </a:p>
          <a:p>
            <a:pPr marL="171450" lvl="0" indent="-171450">
              <a:buFont typeface="Arial" charset="0"/>
              <a:buChar char="•"/>
            </a:pPr>
            <a:r>
              <a:rPr lang="en-US" sz="1100" b="0" i="0" u="none" strike="noStrike" kern="1200" cap="none" dirty="0">
                <a:solidFill>
                  <a:schemeClr val="tx1"/>
                </a:solidFill>
                <a:effectLst/>
                <a:latin typeface="Arial"/>
                <a:ea typeface="Arial"/>
                <a:cs typeface="Arial"/>
                <a:sym typeface="Arial"/>
              </a:rPr>
              <a:t>Ideally, people will tell their own stories </a:t>
            </a:r>
            <a:r>
              <a:rPr lang="en-US" sz="1100" b="0" i="0" u="none" strike="noStrike" kern="1200" cap="none" baseline="0" dirty="0">
                <a:solidFill>
                  <a:schemeClr val="tx1"/>
                </a:solidFill>
                <a:effectLst/>
                <a:latin typeface="Arial"/>
                <a:ea typeface="Arial"/>
                <a:cs typeface="Arial"/>
                <a:sym typeface="Arial"/>
              </a:rPr>
              <a:t> and serve as </a:t>
            </a:r>
            <a:r>
              <a:rPr lang="en-US" sz="1100" b="0" i="0" u="none" strike="noStrike" kern="1200" cap="none" dirty="0">
                <a:solidFill>
                  <a:schemeClr val="tx1"/>
                </a:solidFill>
                <a:effectLst/>
                <a:latin typeface="Arial"/>
                <a:ea typeface="Arial"/>
                <a:cs typeface="Arial"/>
                <a:sym typeface="Arial"/>
              </a:rPr>
              <a:t>authentic voices</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but there are safety/logistical concerns</a:t>
            </a:r>
            <a:r>
              <a:rPr lang="en-US" sz="1100" b="0" i="0" u="none" strike="noStrike" kern="1200" cap="none" baseline="0" dirty="0">
                <a:solidFill>
                  <a:schemeClr val="tx1"/>
                </a:solidFill>
                <a:effectLst/>
                <a:latin typeface="Arial"/>
                <a:ea typeface="Arial"/>
                <a:cs typeface="Arial"/>
                <a:sym typeface="Arial"/>
              </a:rPr>
              <a:t> that we n</a:t>
            </a:r>
            <a:r>
              <a:rPr lang="en-US" sz="1100" b="0" i="0" u="none" strike="noStrike" kern="1200" cap="none" dirty="0">
                <a:solidFill>
                  <a:schemeClr val="tx1"/>
                </a:solidFill>
                <a:effectLst/>
                <a:latin typeface="Arial"/>
                <a:ea typeface="Arial"/>
                <a:cs typeface="Arial"/>
                <a:sym typeface="Arial"/>
              </a:rPr>
              <a:t>eed to think about from beginning.</a:t>
            </a:r>
          </a:p>
          <a:p>
            <a:pPr marL="171450" lvl="0" indent="-171450">
              <a:buFont typeface="Arial" charset="0"/>
              <a:buChar char="•"/>
            </a:pPr>
            <a:r>
              <a:rPr lang="en-US" sz="1100" b="0" i="0" u="none" strike="noStrike" kern="1200" cap="none" dirty="0">
                <a:solidFill>
                  <a:schemeClr val="tx1"/>
                </a:solidFill>
                <a:effectLst/>
                <a:latin typeface="Arial"/>
                <a:ea typeface="Arial"/>
                <a:cs typeface="Arial"/>
                <a:sym typeface="Arial"/>
              </a:rPr>
              <a:t>Do you want media attention on this issue? And on the people in the stories?</a:t>
            </a:r>
            <a:r>
              <a:rPr lang="en-US" sz="1100" b="0" i="0" u="none" strike="noStrike" kern="1200" cap="none" baseline="0" dirty="0">
                <a:solidFill>
                  <a:schemeClr val="tx1"/>
                </a:solidFill>
                <a:effectLst/>
                <a:latin typeface="Arial"/>
                <a:ea typeface="Arial"/>
                <a:cs typeface="Arial"/>
                <a:sym typeface="Arial"/>
              </a:rPr>
              <a:t> Will using the media help you achieve your </a:t>
            </a:r>
            <a:r>
              <a:rPr lang="en-US" sz="1100" b="1" i="0" u="none" strike="noStrike" kern="1200" cap="none" baseline="0" dirty="0">
                <a:solidFill>
                  <a:schemeClr val="tx1"/>
                </a:solidFill>
                <a:effectLst/>
                <a:latin typeface="Arial"/>
                <a:ea typeface="Arial"/>
                <a:cs typeface="Arial"/>
                <a:sym typeface="Arial"/>
              </a:rPr>
              <a:t>overall strategy</a:t>
            </a:r>
            <a:r>
              <a:rPr lang="en-US" sz="1100" b="0" i="0" u="none" strike="noStrike" kern="1200" cap="none" baseline="0" dirty="0">
                <a:solidFill>
                  <a:schemeClr val="tx1"/>
                </a:solidFill>
                <a:effectLst/>
                <a:latin typeface="Arial"/>
                <a:ea typeface="Arial"/>
                <a:cs typeface="Arial"/>
                <a:sym typeface="Arial"/>
              </a:rPr>
              <a:t>? </a:t>
            </a:r>
          </a:p>
          <a:p>
            <a:pPr marL="171450" lvl="0" indent="-171450">
              <a:buFont typeface="Arial" charset="0"/>
              <a:buChar char="•"/>
            </a:pPr>
            <a:r>
              <a:rPr lang="en-US" sz="1100" b="0" i="0" u="none" strike="noStrike" kern="1200" cap="none" baseline="0" dirty="0">
                <a:solidFill>
                  <a:schemeClr val="tx1"/>
                </a:solidFill>
                <a:effectLst/>
                <a:latin typeface="Arial"/>
                <a:ea typeface="Arial"/>
                <a:cs typeface="Arial"/>
                <a:sym typeface="Arial"/>
              </a:rPr>
              <a:t>Does your organization have </a:t>
            </a:r>
            <a:r>
              <a:rPr lang="en-US" sz="1100" b="1" i="0" u="none" strike="noStrike" kern="1200" cap="none" baseline="0" dirty="0">
                <a:solidFill>
                  <a:schemeClr val="tx1"/>
                </a:solidFill>
                <a:effectLst/>
                <a:latin typeface="Arial"/>
                <a:ea typeface="Arial"/>
                <a:cs typeface="Arial"/>
                <a:sym typeface="Arial"/>
              </a:rPr>
              <a:t>guidelines</a:t>
            </a:r>
            <a:r>
              <a:rPr lang="en-US" sz="1100" b="0" i="0" u="none" strike="noStrike" kern="1200" cap="none" baseline="0" dirty="0">
                <a:solidFill>
                  <a:schemeClr val="tx1"/>
                </a:solidFill>
                <a:effectLst/>
                <a:latin typeface="Arial"/>
                <a:ea typeface="Arial"/>
                <a:cs typeface="Arial"/>
                <a:sym typeface="Arial"/>
              </a:rPr>
              <a:t> about speaking to the media? Make sure you know who can represent the organization as a spokesperson. Is your organization prepared to have a media spotlight on it and the services it provides? </a:t>
            </a:r>
          </a:p>
          <a:p>
            <a:pPr marL="171450" lvl="0" indent="-171450">
              <a:buFont typeface="Arial" charset="0"/>
              <a:buChar char="•"/>
            </a:pPr>
            <a:r>
              <a:rPr lang="en-US" sz="1100" b="0" i="0" u="none" strike="noStrike" kern="1200" cap="none" baseline="0" dirty="0">
                <a:solidFill>
                  <a:schemeClr val="tx1"/>
                </a:solidFill>
                <a:effectLst/>
                <a:latin typeface="Arial"/>
                <a:ea typeface="Arial"/>
                <a:cs typeface="Arial"/>
                <a:sym typeface="Arial"/>
              </a:rPr>
              <a:t>Does your organization have the capacity to </a:t>
            </a:r>
            <a:r>
              <a:rPr lang="en-US" sz="1100" b="1" i="0" u="none" strike="noStrike" kern="1200" cap="none" baseline="0" dirty="0">
                <a:solidFill>
                  <a:schemeClr val="tx1"/>
                </a:solidFill>
                <a:effectLst/>
                <a:latin typeface="Arial"/>
                <a:ea typeface="Arial"/>
                <a:cs typeface="Arial"/>
                <a:sym typeface="Arial"/>
              </a:rPr>
              <a:t>support people in speaking to the media</a:t>
            </a:r>
            <a:r>
              <a:rPr lang="en-US" sz="1100" b="0" i="0" u="none" strike="noStrike" kern="1200" cap="none" baseline="0" dirty="0">
                <a:solidFill>
                  <a:schemeClr val="tx1"/>
                </a:solidFill>
                <a:effectLst/>
                <a:latin typeface="Arial"/>
                <a:ea typeface="Arial"/>
                <a:cs typeface="Arial"/>
                <a:sym typeface="Arial"/>
              </a:rPr>
              <a:t>? This may include having staff who can sit in on the interviews, including partnering with legal aid staff who can be present in case the reporters ask about legally sensitive matters. This also includes preparing story tellers for hard questions, setting boundaries, practicing answers to support these boundaries (e.g. I see why you are asking that question, but at this point, I cannot answer it), and preparing story tellers for the negative comments that may appear in online articles. </a:t>
            </a:r>
          </a:p>
          <a:p>
            <a:pPr marL="171450" lvl="0" indent="-171450">
              <a:buFont typeface="Arial" charset="0"/>
              <a:buChar char="•"/>
            </a:pPr>
            <a:r>
              <a:rPr lang="en-US" sz="1100" b="0" i="0" u="none" strike="noStrike" kern="1200" cap="none" dirty="0">
                <a:solidFill>
                  <a:schemeClr val="tx1"/>
                </a:solidFill>
                <a:effectLst/>
                <a:latin typeface="Arial"/>
                <a:ea typeface="Arial"/>
                <a:cs typeface="Arial"/>
                <a:sym typeface="Arial"/>
              </a:rPr>
              <a:t>What other ethical considerations</a:t>
            </a:r>
            <a:r>
              <a:rPr lang="en-US" sz="1100" b="0" i="0" u="none" strike="noStrike" kern="1200" cap="none" baseline="0" dirty="0">
                <a:solidFill>
                  <a:schemeClr val="tx1"/>
                </a:solidFill>
                <a:effectLst/>
                <a:latin typeface="Arial"/>
                <a:ea typeface="Arial"/>
                <a:cs typeface="Arial"/>
                <a:sym typeface="Arial"/>
              </a:rPr>
              <a:t> do you think your organization needs to discuss before connecting the media to clients? </a:t>
            </a:r>
          </a:p>
        </p:txBody>
      </p:sp>
    </p:spTree>
    <p:extLst>
      <p:ext uri="{BB962C8B-B14F-4D97-AF65-F5344CB8AC3E}">
        <p14:creationId xmlns:p14="http://schemas.microsoft.com/office/powerpoint/2010/main" val="7927432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8513" y="523875"/>
            <a:ext cx="5373687" cy="3024188"/>
          </a:xfrm>
        </p:spPr>
      </p:sp>
      <p:sp>
        <p:nvSpPr>
          <p:cNvPr id="3" name="Notes Placeholder 2"/>
          <p:cNvSpPr>
            <a:spLocks noGrp="1"/>
          </p:cNvSpPr>
          <p:nvPr>
            <p:ph type="body" idx="1"/>
          </p:nvPr>
        </p:nvSpPr>
        <p:spPr>
          <a:xfrm>
            <a:off x="685800" y="3715870"/>
            <a:ext cx="5486400" cy="4926105"/>
          </a:xfrm>
        </p:spPr>
        <p:txBody>
          <a:bodyPr/>
          <a:lstStyle/>
          <a:p>
            <a:pPr marL="158750" indent="0">
              <a:buNone/>
            </a:pPr>
            <a:r>
              <a:rPr lang="en-US" sz="900" b="1" dirty="0"/>
              <a:t>WORKING</a:t>
            </a:r>
            <a:r>
              <a:rPr lang="en-US" sz="900" b="1" baseline="0" dirty="0"/>
              <a:t> WITH REPORTERS</a:t>
            </a:r>
            <a:endParaRPr lang="en-US" sz="900" b="1" dirty="0"/>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900" b="1" baseline="0" dirty="0"/>
              <a:t>It’s important to note, there are no guarantees in working with the media and advocates cannot control the stories that are printed or the questions the reporter asks, even if you set expectations beforehand. </a:t>
            </a:r>
            <a:r>
              <a:rPr lang="en-US" sz="900" b="0" baseline="0" dirty="0"/>
              <a:t>But there are things we can do to be as strategic and prepared as possible. </a:t>
            </a:r>
            <a:endParaRPr lang="en-US" sz="900" b="1" baseline="0" dirty="0"/>
          </a:p>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900" baseline="0" dirty="0"/>
              <a:t>Tracking reporters and developing relationships with those reporters who do a good job reporting on immigration, health, and/or public charge. This might include following them on social media, sending them pitches, or writing them an email when they publish a good article. </a:t>
            </a:r>
            <a:r>
              <a:rPr lang="en-US" sz="900" b="0" i="0" u="none" strike="noStrike" cap="none" baseline="0" dirty="0">
                <a:solidFill>
                  <a:srgbClr val="000000"/>
                </a:solidFill>
                <a:latin typeface="Arial"/>
                <a:ea typeface="ＭＳ Ｐゴシック" charset="-128"/>
                <a:cs typeface="ＭＳ Ｐゴシック" charset="-128"/>
                <a:sym typeface="Arial"/>
              </a:rPr>
              <a:t>The Protecting Immigrant Families (PIF) coalition often puts out news stories on public charge—you can use these, or set up Google Alerts on public charge, to track reporters covering the issue, or more broadly, covering immigration or health. </a:t>
            </a:r>
            <a:endParaRPr lang="en-US" sz="900" baseline="0" dirty="0"/>
          </a:p>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900" baseline="0" dirty="0"/>
              <a:t>It’s always okay to say no to an interview, especially if the reporter has written articles that are inaccurate or do not advance your overall strategy. If a reporter calls and you are not familiar with them, you can ask what their deadline is and say you need to call them back, and then research what they have written and make a decision about whether agreeing to an interview with them will advance your overall strategy. </a:t>
            </a:r>
          </a:p>
          <a:p>
            <a:pPr marL="171450" indent="-171450" eaLnBrk="1" hangingPunct="1">
              <a:spcBef>
                <a:spcPct val="0"/>
              </a:spcBef>
              <a:buFont typeface="Arial" charset="0"/>
              <a:buChar char="•"/>
            </a:pPr>
            <a:r>
              <a:rPr lang="en-US" sz="900" b="0" i="0" u="none" strike="noStrike" cap="none" baseline="0" dirty="0">
                <a:solidFill>
                  <a:srgbClr val="000000"/>
                </a:solidFill>
                <a:latin typeface="Arial"/>
                <a:ea typeface="ＭＳ Ｐゴシック" charset="-128"/>
                <a:cs typeface="ＭＳ Ｐゴシック" charset="-128"/>
                <a:sym typeface="Arial"/>
              </a:rPr>
              <a:t>Reporters work on tight deadlines. Factsheets, handouts with Frequently Asked Questions, or lists of spokespeople ready to talk to reporters, can help them report on public charge. PIF already has many of these resources on their website. </a:t>
            </a:r>
          </a:p>
          <a:p>
            <a:pPr marL="171450" indent="-171450" eaLnBrk="1" hangingPunct="1">
              <a:spcBef>
                <a:spcPct val="0"/>
              </a:spcBef>
              <a:buFont typeface="Arial" charset="0"/>
              <a:buChar char="•"/>
            </a:pPr>
            <a:r>
              <a:rPr lang="en-US" sz="900" b="0" i="0" u="none" strike="noStrike" cap="none" baseline="0" dirty="0">
                <a:solidFill>
                  <a:srgbClr val="000000"/>
                </a:solidFill>
                <a:latin typeface="Arial"/>
                <a:ea typeface="ＭＳ Ｐゴシック" charset="-128"/>
                <a:cs typeface="ＭＳ Ｐゴシック" charset="-128"/>
                <a:sym typeface="Arial"/>
              </a:rPr>
              <a:t>If you are preparing spokespeople to talk to the media, it’s critical to think about and plan for safety of sensitive sources. Immigrants, mixed-status families, and service providers who work with immigrants need to think about if and how they want to interact with the media and what will help establish safety and ask for it before meeting with reporters. Social and health service organizations can collect stories without identifying information and pair the stories with quantitative data, research, and calls for solutions if individuals are uncomfortable speaking to the media directly. See the storytelling module for more information.  </a:t>
            </a:r>
          </a:p>
          <a:p>
            <a:pPr marL="171450" indent="-171450">
              <a:spcBef>
                <a:spcPct val="0"/>
              </a:spcBef>
              <a:buFont typeface="Arial" charset="0"/>
              <a:buChar char="•"/>
            </a:pPr>
            <a:r>
              <a:rPr lang="en-US" sz="900" dirty="0"/>
              <a:t>It is helpful to discuss boundaries beforehand with the messenger and the reporter. For example, there may be some areas of a personal story that a messenger is not comfortable talking about. You can help them practice what they will say to the reporter, such as “I can see why you are asking that question, but I’m not comfortable answering it.” Setting expectations with the media from the beginning, such as noting that messengers don’t want to use their full name or have their photo taken, state their immigration status, or only want to speak to the media if another member of your organization is present, are all things you can ask for. </a:t>
            </a:r>
            <a:endParaRPr lang="en-US" sz="900" b="0" i="0" u="none" strike="noStrike" cap="none" baseline="0" dirty="0">
              <a:solidFill>
                <a:srgbClr val="000000"/>
              </a:solidFill>
              <a:latin typeface="Arial"/>
              <a:ea typeface="ＭＳ Ｐゴシック" charset="-128"/>
              <a:cs typeface="ＭＳ Ｐゴシック" charset="-128"/>
              <a:sym typeface="Arial"/>
            </a:endParaRPr>
          </a:p>
          <a:p>
            <a:pPr marL="171450" indent="-171450" eaLnBrk="1" hangingPunct="1">
              <a:spcBef>
                <a:spcPct val="0"/>
              </a:spcBef>
              <a:buFont typeface="Arial" charset="0"/>
              <a:buChar char="•"/>
            </a:pPr>
            <a:r>
              <a:rPr lang="en-US" sz="900" b="0" i="0" u="none" strike="noStrike" cap="none" baseline="0" dirty="0">
                <a:solidFill>
                  <a:srgbClr val="000000"/>
                </a:solidFill>
                <a:latin typeface="Arial"/>
                <a:sym typeface="Arial"/>
              </a:rPr>
              <a:t>[Facilitators-</a:t>
            </a:r>
            <a:r>
              <a:rPr lang="mr-IN" sz="900" b="0" i="0" u="none" strike="noStrike" cap="none" baseline="0" dirty="0">
                <a:solidFill>
                  <a:srgbClr val="000000"/>
                </a:solidFill>
                <a:latin typeface="Arial"/>
                <a:sym typeface="Arial"/>
              </a:rPr>
              <a:t>–</a:t>
            </a:r>
            <a:r>
              <a:rPr lang="en-US" sz="900" b="0" i="0" u="none" strike="noStrike" cap="none" baseline="0" dirty="0">
                <a:solidFill>
                  <a:srgbClr val="000000"/>
                </a:solidFill>
                <a:latin typeface="Arial"/>
                <a:sym typeface="Arial"/>
              </a:rPr>
              <a:t>if participants want more information on the elements of newsworthiness and building relationships with reporters, this is a helpful webinar </a:t>
            </a:r>
            <a:r>
              <a:rPr lang="en-US" sz="900" b="0" i="0" u="none" strike="noStrike" cap="none" dirty="0">
                <a:solidFill>
                  <a:srgbClr val="000000"/>
                </a:solidFill>
                <a:latin typeface="Arial"/>
                <a:sym typeface="Arial"/>
                <a:hlinkClick r:id="rId3"/>
              </a:rPr>
              <a:t>http://www.bmsg.org/resources/events/webinar-elements-of-newsworthiness-and-developing-relationships-with-reporters/</a:t>
            </a:r>
            <a:r>
              <a:rPr lang="en-US" sz="900" b="0" i="0" u="none" strike="noStrike" cap="none" dirty="0">
                <a:solidFill>
                  <a:srgbClr val="000000"/>
                </a:solidFill>
                <a:latin typeface="Arial"/>
                <a:sym typeface="Arial"/>
              </a:rPr>
              <a:t>]</a:t>
            </a:r>
            <a:endParaRPr lang="en-US" sz="900" b="0" i="0" u="none" strike="noStrike" cap="none" baseline="0" dirty="0">
              <a:solidFill>
                <a:srgbClr val="000000"/>
              </a:solidFill>
              <a:latin typeface="Arial"/>
              <a:sym typeface="Arial"/>
            </a:endParaRPr>
          </a:p>
          <a:p>
            <a:pPr marL="1714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000" baseline="0" dirty="0"/>
          </a:p>
        </p:txBody>
      </p:sp>
    </p:spTree>
    <p:extLst>
      <p:ext uri="{BB962C8B-B14F-4D97-AF65-F5344CB8AC3E}">
        <p14:creationId xmlns:p14="http://schemas.microsoft.com/office/powerpoint/2010/main" val="1809327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eaLnBrk="1" hangingPunct="1">
              <a:buNone/>
            </a:pPr>
            <a:r>
              <a:rPr lang="en-US" sz="1000" b="1" i="0" u="none" strike="noStrike" cap="none" dirty="0">
                <a:solidFill>
                  <a:srgbClr val="000000"/>
                </a:solidFill>
                <a:latin typeface="Arial"/>
                <a:ea typeface="Osaka" charset="0"/>
                <a:cs typeface="Osaka" charset="0"/>
                <a:sym typeface="Arial"/>
              </a:rPr>
              <a:t>WHAT’S NEXT? DEVELOPING YOUR MESSAGE</a:t>
            </a:r>
          </a:p>
          <a:p>
            <a:pPr marL="171450" indent="-171450" eaLnBrk="1" hangingPunct="1">
              <a:buFont typeface="Arial" charset="0"/>
              <a:buChar char="•"/>
            </a:pPr>
            <a:r>
              <a:rPr lang="en-US" sz="1000" b="0" i="0" u="none" strike="noStrike" cap="none" dirty="0">
                <a:solidFill>
                  <a:srgbClr val="000000"/>
                </a:solidFill>
                <a:latin typeface="Arial"/>
                <a:ea typeface="Osaka" charset="0"/>
                <a:cs typeface="Osaka" charset="0"/>
                <a:sym typeface="Arial"/>
              </a:rPr>
              <a:t>If you have been developing and overall strategy</a:t>
            </a:r>
            <a:r>
              <a:rPr lang="en-US" sz="1000" b="0" i="0" u="none" strike="noStrike" cap="none" baseline="0" dirty="0">
                <a:solidFill>
                  <a:srgbClr val="000000"/>
                </a:solidFill>
                <a:latin typeface="Arial"/>
                <a:ea typeface="Osaka" charset="0"/>
                <a:cs typeface="Osaka" charset="0"/>
                <a:sym typeface="Arial"/>
              </a:rPr>
              <a:t> and have a clear media strategy, at this point, you may be almost ready to pitch a story to a reporter, write an op-ed, or respond to a reporter’s call. </a:t>
            </a:r>
          </a:p>
          <a:p>
            <a:pPr marL="171450" indent="-171450" eaLnBrk="1" hangingPunct="1">
              <a:buFont typeface="Arial" charset="0"/>
              <a:buChar char="•"/>
            </a:pPr>
            <a:r>
              <a:rPr lang="en-US" sz="1000" b="0" i="0" u="none" strike="noStrike" cap="none" baseline="0" dirty="0">
                <a:solidFill>
                  <a:srgbClr val="000000"/>
                </a:solidFill>
                <a:latin typeface="Arial"/>
                <a:ea typeface="Osaka" charset="0"/>
                <a:cs typeface="Osaka" charset="0"/>
                <a:sym typeface="Arial"/>
              </a:rPr>
              <a:t>But what do you want to say? </a:t>
            </a:r>
            <a:endParaRPr lang="en-US" sz="1000" b="0" i="0" u="none" strike="noStrike" cap="none" dirty="0">
              <a:solidFill>
                <a:srgbClr val="000000"/>
              </a:solidFill>
              <a:latin typeface="Arial"/>
              <a:ea typeface="Osaka" charset="0"/>
              <a:cs typeface="Osaka" charset="0"/>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9629358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Aft>
                <a:spcPts val="1200"/>
              </a:spcAft>
              <a:buFont typeface="Arial" panose="020B0604020202020204" pitchFamily="34" charset="0"/>
              <a:buNone/>
            </a:pPr>
            <a:r>
              <a:rPr lang="en-US" altLang="en-US" sz="1200" b="1" dirty="0">
                <a:ea typeface="ＭＳ Ｐゴシック" panose="020B0600070205080204" pitchFamily="34" charset="-128"/>
                <a:cs typeface="Helvetica" pitchFamily="2" charset="0"/>
              </a:rPr>
              <a:t>MESSAGE STRATEGY</a:t>
            </a:r>
          </a:p>
          <a:p>
            <a:pPr marL="171450" lvl="0" indent="-171450">
              <a:spcAft>
                <a:spcPts val="1200"/>
              </a:spcAft>
              <a:buFont typeface="Arial" charset="0"/>
              <a:buChar char="•"/>
            </a:pPr>
            <a:r>
              <a:rPr lang="en-US" altLang="en-US" sz="1200" dirty="0">
                <a:ea typeface="ＭＳ Ｐゴシック" panose="020B0600070205080204" pitchFamily="34" charset="-128"/>
                <a:cs typeface="Helvetica" pitchFamily="2" charset="0"/>
              </a:rPr>
              <a:t>Our</a:t>
            </a:r>
            <a:r>
              <a:rPr lang="en-US" altLang="en-US" sz="1200" baseline="0" dirty="0">
                <a:ea typeface="ＭＳ Ｐゴシック" panose="020B0600070205080204" pitchFamily="34" charset="-128"/>
                <a:cs typeface="Helvetica" pitchFamily="2" charset="0"/>
              </a:rPr>
              <a:t> next layer in the Layers of Strategy is Message Strategy. This includes: </a:t>
            </a:r>
            <a:endParaRPr lang="en-US" altLang="en-US" sz="1200" dirty="0">
              <a:ea typeface="ＭＳ Ｐゴシック" panose="020B0600070205080204" pitchFamily="34" charset="-128"/>
              <a:cs typeface="Helvetica" pitchFamily="2" charset="0"/>
            </a:endParaRPr>
          </a:p>
          <a:p>
            <a:pPr marL="628650" marR="0" lvl="1" indent="-171450" algn="l" defTabSz="457200" rtl="0" eaLnBrk="1" fontAlgn="auto" latinLnBrk="0" hangingPunct="1">
              <a:lnSpc>
                <a:spcPct val="100000"/>
              </a:lnSpc>
              <a:spcBef>
                <a:spcPts val="0"/>
              </a:spcBef>
              <a:spcAft>
                <a:spcPts val="1200"/>
              </a:spcAft>
              <a:buClrTx/>
              <a:buSzTx/>
              <a:buFont typeface="Arial" charset="0"/>
              <a:buChar char="•"/>
              <a:tabLst/>
              <a:defRPr/>
            </a:pPr>
            <a:r>
              <a:rPr lang="en-US" altLang="en-US" sz="1200" b="1" dirty="0">
                <a:ea typeface="ＭＳ Ｐゴシック" panose="020B0600070205080204" pitchFamily="34" charset="-128"/>
                <a:cs typeface="Helvetica" pitchFamily="2" charset="0"/>
              </a:rPr>
              <a:t>Target: </a:t>
            </a:r>
            <a:r>
              <a:rPr lang="en-US" altLang="en-US" sz="1200" b="0" dirty="0">
                <a:ea typeface="ＭＳ Ｐゴシック" panose="020B0600070205080204" pitchFamily="34" charset="-128"/>
                <a:cs typeface="Helvetica" pitchFamily="2" charset="0"/>
              </a:rPr>
              <a:t>remember to go back to</a:t>
            </a:r>
            <a:r>
              <a:rPr lang="en-US" altLang="en-US" sz="1200" b="0" baseline="0" dirty="0">
                <a:ea typeface="ＭＳ Ｐゴシック" panose="020B0600070205080204" pitchFamily="34" charset="-128"/>
                <a:cs typeface="Helvetica" pitchFamily="2" charset="0"/>
              </a:rPr>
              <a:t> your Overall Strategy and clarify </a:t>
            </a:r>
            <a:r>
              <a:rPr lang="en-US" altLang="en-US" sz="1200" dirty="0">
                <a:ea typeface="ＭＳ Ｐゴシック" panose="020B0600070205080204" pitchFamily="34" charset="-128"/>
              </a:rPr>
              <a:t>who we want to hear our message AND keep in mind what we want them to do after they hear our message</a:t>
            </a:r>
          </a:p>
          <a:p>
            <a:pPr marL="628650" marR="0" lvl="1" indent="-171450" algn="l" defTabSz="457200" rtl="0" eaLnBrk="1" fontAlgn="auto" latinLnBrk="0" hangingPunct="1">
              <a:lnSpc>
                <a:spcPct val="100000"/>
              </a:lnSpc>
              <a:spcBef>
                <a:spcPts val="0"/>
              </a:spcBef>
              <a:spcAft>
                <a:spcPts val="1200"/>
              </a:spcAft>
              <a:buClrTx/>
              <a:buSzTx/>
              <a:buFont typeface="Arial" charset="0"/>
              <a:buChar char="•"/>
              <a:tabLst/>
              <a:defRPr/>
            </a:pPr>
            <a:r>
              <a:rPr lang="en-US" altLang="en-US" sz="1200" b="1" dirty="0">
                <a:ea typeface="ＭＳ Ｐゴシック" panose="020B0600070205080204" pitchFamily="34" charset="-128"/>
                <a:cs typeface="Helvetica" pitchFamily="2" charset="0"/>
              </a:rPr>
              <a:t>Message: </a:t>
            </a:r>
            <a:r>
              <a:rPr lang="en-US" altLang="en-US" sz="1200" b="0" dirty="0">
                <a:ea typeface="ＭＳ Ｐゴシック" panose="020B0600070205080204" pitchFamily="34" charset="-128"/>
                <a:cs typeface="Helvetica" pitchFamily="2" charset="0"/>
              </a:rPr>
              <a:t>includes what we </a:t>
            </a:r>
            <a:r>
              <a:rPr lang="en-US" altLang="en-US" sz="1200" dirty="0">
                <a:ea typeface="ＭＳ Ｐゴシック" panose="020B0600070205080204" pitchFamily="34" charset="-128"/>
                <a:cs typeface="Helvetica" pitchFamily="2" charset="0"/>
              </a:rPr>
              <a:t>say,</a:t>
            </a:r>
            <a:r>
              <a:rPr lang="en-US" altLang="en-US" sz="1200" baseline="0" dirty="0">
                <a:ea typeface="ＭＳ Ｐゴシック" panose="020B0600070205080204" pitchFamily="34" charset="-128"/>
                <a:cs typeface="Helvetica" pitchFamily="2" charset="0"/>
              </a:rPr>
              <a:t> the </a:t>
            </a:r>
            <a:r>
              <a:rPr lang="en-US" altLang="en-US" sz="1200" dirty="0">
                <a:ea typeface="ＭＳ Ｐゴシック" panose="020B0600070205080204" pitchFamily="34" charset="-128"/>
                <a:cs typeface="Helvetica" pitchFamily="2" charset="0"/>
              </a:rPr>
              <a:t>length of the message (shorter</a:t>
            </a:r>
            <a:r>
              <a:rPr lang="en-US" altLang="en-US" sz="1200" baseline="0" dirty="0">
                <a:ea typeface="ＭＳ Ｐゴシック" panose="020B0600070205080204" pitchFamily="34" charset="-128"/>
                <a:cs typeface="Helvetica" pitchFamily="2" charset="0"/>
              </a:rPr>
              <a:t> is almost always better in working with the media!)</a:t>
            </a:r>
            <a:r>
              <a:rPr lang="en-US" altLang="en-US" sz="1200" dirty="0">
                <a:ea typeface="ＭＳ Ｐゴシック" panose="020B0600070205080204" pitchFamily="34" charset="-128"/>
                <a:cs typeface="Helvetica" pitchFamily="2" charset="0"/>
              </a:rPr>
              <a:t>, and whether verbal or written</a:t>
            </a:r>
            <a:endParaRPr lang="en-US" altLang="en-US" sz="1200" dirty="0">
              <a:ea typeface="ＭＳ Ｐゴシック" panose="020B0600070205080204" pitchFamily="34" charset="-128"/>
            </a:endParaRPr>
          </a:p>
          <a:p>
            <a:pPr marL="628650" lvl="1" indent="-171450">
              <a:spcAft>
                <a:spcPts val="1200"/>
              </a:spcAft>
              <a:buFont typeface="Arial" charset="0"/>
              <a:buChar char="•"/>
            </a:pPr>
            <a:r>
              <a:rPr lang="en-US" altLang="en-US" sz="1200" b="1" dirty="0">
                <a:ea typeface="ＭＳ Ｐゴシック" panose="020B0600070205080204" pitchFamily="34" charset="-128"/>
                <a:cs typeface="Helvetica" pitchFamily="2" charset="0"/>
              </a:rPr>
              <a:t>Messenger: </a:t>
            </a:r>
            <a:r>
              <a:rPr lang="en-US" altLang="en-US" sz="1200" dirty="0">
                <a:ea typeface="ＭＳ Ｐゴシック" panose="020B0600070205080204" pitchFamily="34" charset="-128"/>
              </a:rPr>
              <a:t>who convey</a:t>
            </a:r>
            <a:r>
              <a:rPr lang="en-US" altLang="en-US" sz="1200" baseline="0" dirty="0">
                <a:ea typeface="ＭＳ Ｐゴシック" panose="020B0600070205080204" pitchFamily="34" charset="-128"/>
              </a:rPr>
              <a:t>s the message</a:t>
            </a:r>
            <a:endParaRPr lang="en-US" altLang="en-US" sz="1200" dirty="0">
              <a:ea typeface="ＭＳ Ｐゴシック" panose="020B0600070205080204" pitchFamily="34" charset="-128"/>
            </a:endParaRPr>
          </a:p>
        </p:txBody>
      </p:sp>
    </p:spTree>
    <p:extLst>
      <p:ext uri="{BB962C8B-B14F-4D97-AF65-F5344CB8AC3E}">
        <p14:creationId xmlns:p14="http://schemas.microsoft.com/office/powerpoint/2010/main" val="6782452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1606550" y="317500"/>
            <a:ext cx="3644900" cy="20510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800" y="2491103"/>
            <a:ext cx="5486400" cy="7642248"/>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None/>
            </a:pPr>
            <a:r>
              <a:rPr lang="en-US" sz="900" b="1" i="0" u="none" strike="noStrike" cap="none" dirty="0">
                <a:solidFill>
                  <a:schemeClr val="dk1"/>
                </a:solidFill>
                <a:ea typeface="Source Sans Pro"/>
                <a:cs typeface="Source Sans Pro"/>
                <a:sym typeface="Source Sans Pro"/>
              </a:rPr>
              <a:t>MESSAGE DEVELOPMENT</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charset="0"/>
              <a:buChar char="•"/>
              <a:tabLst/>
              <a:defRPr/>
            </a:pPr>
            <a:r>
              <a:rPr lang="en-US" sz="900" b="0" i="0" u="none" strike="noStrike" cap="none" dirty="0">
                <a:solidFill>
                  <a:schemeClr val="dk1"/>
                </a:solidFill>
                <a:ea typeface="Source Sans Pro"/>
                <a:cs typeface="Source Sans Pro"/>
                <a:sym typeface="Source Sans Pro"/>
              </a:rPr>
              <a:t>[Facilitators—this</a:t>
            </a:r>
            <a:r>
              <a:rPr lang="en-US" sz="900" b="0" i="0" u="none" strike="noStrike" cap="none" baseline="0" dirty="0">
                <a:solidFill>
                  <a:schemeClr val="dk1"/>
                </a:solidFill>
                <a:ea typeface="Source Sans Pro"/>
                <a:cs typeface="Source Sans Pro"/>
                <a:sym typeface="Source Sans Pro"/>
              </a:rPr>
              <a:t> is a KEY concept and helping people build their capacity to communicate with effective messages is an area you want to spend time within the training. People can use this skill in multiple ways—from talking to a funding agency, to delivering testimony at city council, to crafting more engaging PowerPoint talking points. Keep this slide in the presentation, even when time is short. This is a handout you can print that helps participants develop their messages: </a:t>
            </a:r>
            <a:r>
              <a:rPr lang="en-US" sz="900" dirty="0">
                <a:hlinkClick r:id="rId3"/>
              </a:rPr>
              <a:t>http://www.bmsg.org/wp-content/uploads/2015/10/bmsg_message_development_worksheet.pdf</a:t>
            </a:r>
            <a:r>
              <a:rPr lang="en-US" sz="900" dirty="0"/>
              <a:t>]</a:t>
            </a:r>
            <a:endParaRPr lang="en-US" sz="900" b="0" i="0" u="none" strike="noStrike" cap="none" baseline="0" dirty="0">
              <a:solidFill>
                <a:schemeClr val="dk1"/>
              </a:solidFill>
              <a:ea typeface="Source Sans Pro"/>
              <a:cs typeface="Source Sans Pro"/>
              <a:sym typeface="Source Sans Pro"/>
            </a:endParaRPr>
          </a:p>
          <a:p>
            <a:pPr marL="171450" marR="0" lvl="0" indent="-171450" algn="l" rtl="0">
              <a:spcBef>
                <a:spcPts val="0"/>
              </a:spcBef>
              <a:spcAft>
                <a:spcPts val="0"/>
              </a:spcAft>
              <a:buFont typeface="Arial" charset="0"/>
              <a:buChar char="•"/>
            </a:pPr>
            <a:r>
              <a:rPr lang="en-US" sz="900" b="0" i="0" u="none" strike="noStrike" cap="none" dirty="0">
                <a:solidFill>
                  <a:schemeClr val="dk1"/>
                </a:solidFill>
                <a:ea typeface="Source Sans Pro"/>
                <a:cs typeface="Source Sans Pro"/>
                <a:sym typeface="Source Sans Pro"/>
              </a:rPr>
              <a:t>An effective advocacy message has to include these components:</a:t>
            </a:r>
          </a:p>
          <a:p>
            <a:pPr marL="628650" marR="0" lvl="1" indent="-171450" algn="l" rtl="0">
              <a:spcBef>
                <a:spcPts val="0"/>
              </a:spcBef>
              <a:spcAft>
                <a:spcPts val="0"/>
              </a:spcAft>
              <a:buFont typeface="Arial" charset="0"/>
              <a:buChar char="•"/>
            </a:pPr>
            <a:r>
              <a:rPr lang="en-US" sz="900" b="0" i="0" u="none" strike="noStrike" cap="none" dirty="0">
                <a:solidFill>
                  <a:schemeClr val="dk1"/>
                </a:solidFill>
                <a:ea typeface="Source Sans Pro"/>
                <a:cs typeface="Source Sans Pro"/>
                <a:sym typeface="Source Sans Pro"/>
              </a:rPr>
              <a:t>A clear and concise </a:t>
            </a:r>
            <a:r>
              <a:rPr lang="en-US" sz="900" b="1" i="0" u="none" strike="noStrike" cap="none" dirty="0">
                <a:solidFill>
                  <a:schemeClr val="dk1"/>
                </a:solidFill>
                <a:ea typeface="Source Sans Pro"/>
                <a:cs typeface="Source Sans Pro"/>
                <a:sym typeface="Source Sans Pro"/>
              </a:rPr>
              <a:t>problem </a:t>
            </a:r>
            <a:r>
              <a:rPr lang="en-US" sz="900" b="0" i="0" u="none" strike="noStrike" cap="none" dirty="0">
                <a:solidFill>
                  <a:schemeClr val="dk1"/>
                </a:solidFill>
                <a:ea typeface="Source Sans Pro"/>
                <a:cs typeface="Source Sans Pro"/>
                <a:sym typeface="Source Sans Pro"/>
              </a:rPr>
              <a:t>statement	</a:t>
            </a:r>
          </a:p>
          <a:p>
            <a:pPr marL="628650" marR="0" lvl="1" indent="-171450" algn="l" rtl="0">
              <a:spcBef>
                <a:spcPts val="0"/>
              </a:spcBef>
              <a:spcAft>
                <a:spcPts val="0"/>
              </a:spcAft>
              <a:buFont typeface="Arial" charset="0"/>
              <a:buChar char="•"/>
            </a:pPr>
            <a:r>
              <a:rPr lang="en-US" sz="900" b="0" i="0" u="none" strike="noStrike" cap="none" dirty="0">
                <a:solidFill>
                  <a:schemeClr val="dk1"/>
                </a:solidFill>
                <a:ea typeface="Source Sans Pro"/>
                <a:cs typeface="Source Sans Pro"/>
                <a:sym typeface="Source Sans Pro"/>
              </a:rPr>
              <a:t>An appeal to shared </a:t>
            </a:r>
            <a:r>
              <a:rPr lang="en-US" sz="900" b="1" i="0" u="none" strike="noStrike" cap="none" dirty="0">
                <a:solidFill>
                  <a:schemeClr val="dk1"/>
                </a:solidFill>
                <a:ea typeface="Source Sans Pro"/>
                <a:cs typeface="Source Sans Pro"/>
                <a:sym typeface="Source Sans Pro"/>
              </a:rPr>
              <a:t>values</a:t>
            </a:r>
            <a:r>
              <a:rPr lang="en-US" sz="900" b="0" i="0" u="none" strike="noStrike" cap="none" dirty="0">
                <a:solidFill>
                  <a:schemeClr val="dk1"/>
                </a:solidFill>
                <a:ea typeface="Source Sans Pro"/>
                <a:cs typeface="Source Sans Pro"/>
                <a:sym typeface="Source Sans Pro"/>
              </a:rPr>
              <a:t>, what is at stake?	</a:t>
            </a:r>
          </a:p>
          <a:p>
            <a:pPr marL="628650" marR="0" lvl="1" indent="-171450" algn="l" rtl="0">
              <a:spcBef>
                <a:spcPts val="0"/>
              </a:spcBef>
              <a:spcAft>
                <a:spcPts val="0"/>
              </a:spcAft>
              <a:buFont typeface="Arial" charset="0"/>
              <a:buChar char="•"/>
            </a:pPr>
            <a:r>
              <a:rPr lang="en-US" sz="900" b="0" i="0" u="none" strike="noStrike" cap="none" dirty="0">
                <a:solidFill>
                  <a:schemeClr val="dk1"/>
                </a:solidFill>
                <a:ea typeface="Source Sans Pro"/>
                <a:cs typeface="Source Sans Pro"/>
                <a:sym typeface="Source Sans Pro"/>
              </a:rPr>
              <a:t>A call for concrete</a:t>
            </a:r>
            <a:r>
              <a:rPr lang="en-US" sz="900" b="1" i="0" u="none" strike="noStrike" cap="none" dirty="0">
                <a:solidFill>
                  <a:schemeClr val="dk1"/>
                </a:solidFill>
                <a:ea typeface="Source Sans Pro"/>
                <a:cs typeface="Source Sans Pro"/>
                <a:sym typeface="Source Sans Pro"/>
              </a:rPr>
              <a:t> action </a:t>
            </a:r>
            <a:r>
              <a:rPr lang="en-US" sz="900" b="0" i="0" u="none" strike="noStrike" cap="none" dirty="0">
                <a:solidFill>
                  <a:schemeClr val="dk1"/>
                </a:solidFill>
                <a:ea typeface="Source Sans Pro"/>
                <a:cs typeface="Source Sans Pro"/>
                <a:sym typeface="Source Sans Pro"/>
              </a:rPr>
              <a:t>= the more specific the better</a:t>
            </a:r>
          </a:p>
          <a:p>
            <a:pPr marL="171450" marR="0" lvl="0" indent="-171450" algn="l" rtl="0">
              <a:spcBef>
                <a:spcPts val="0"/>
              </a:spcBef>
              <a:spcAft>
                <a:spcPts val="0"/>
              </a:spcAft>
              <a:buFont typeface="Arial" charset="0"/>
              <a:buChar char="•"/>
            </a:pPr>
            <a:r>
              <a:rPr lang="en-US" sz="900" b="0" i="0" u="none" strike="noStrike" cap="none" dirty="0">
                <a:solidFill>
                  <a:schemeClr val="dk1"/>
                </a:solidFill>
                <a:ea typeface="Source Sans Pro"/>
                <a:cs typeface="Source Sans Pro"/>
                <a:sym typeface="Source Sans Pro"/>
              </a:rPr>
              <a:t>You do not need to develop messages in this order, but your messages should include all 3 parts. You can weave values into your problem and solution statements. In an interview, you can use this formula over and</a:t>
            </a:r>
            <a:r>
              <a:rPr lang="en-US" sz="900" b="0" i="0" u="none" strike="noStrike" cap="none" baseline="0" dirty="0">
                <a:solidFill>
                  <a:schemeClr val="dk1"/>
                </a:solidFill>
                <a:ea typeface="Source Sans Pro"/>
                <a:cs typeface="Source Sans Pro"/>
                <a:sym typeface="Source Sans Pro"/>
              </a:rPr>
              <a:t> over to answer each question. </a:t>
            </a:r>
            <a:endParaRPr lang="en-US" sz="900" b="0" i="0" u="none" strike="noStrike" cap="none" dirty="0">
              <a:solidFill>
                <a:schemeClr val="dk1"/>
              </a:solidFill>
              <a:ea typeface="Source Sans Pro"/>
              <a:cs typeface="Source Sans Pro"/>
              <a:sym typeface="Source Sans Pro"/>
            </a:endParaRPr>
          </a:p>
          <a:p>
            <a:pPr marL="171450" marR="0" lvl="0" indent="-171450" algn="l" rtl="0">
              <a:spcBef>
                <a:spcPts val="0"/>
              </a:spcBef>
              <a:spcAft>
                <a:spcPts val="0"/>
              </a:spcAft>
              <a:buFont typeface="Arial" charset="0"/>
              <a:buChar char="•"/>
            </a:pPr>
            <a:r>
              <a:rPr lang="en-US" sz="900" b="0" i="0" u="none" strike="noStrike" cap="none" dirty="0">
                <a:solidFill>
                  <a:schemeClr val="dk1"/>
                </a:solidFill>
                <a:ea typeface="Source Sans Pro"/>
                <a:cs typeface="Source Sans Pro"/>
                <a:sym typeface="Source Sans Pro"/>
              </a:rPr>
              <a:t>We know</a:t>
            </a:r>
            <a:r>
              <a:rPr lang="en-US" sz="900" b="0" i="0" u="none" strike="noStrike" cap="none" baseline="0" dirty="0">
                <a:solidFill>
                  <a:schemeClr val="dk1"/>
                </a:solidFill>
                <a:ea typeface="Source Sans Pro"/>
                <a:cs typeface="Source Sans Pro"/>
                <a:sym typeface="Source Sans Pro"/>
              </a:rPr>
              <a:t> that advocates generally spend more time talking about the </a:t>
            </a:r>
            <a:r>
              <a:rPr lang="en-US" sz="900" b="1" i="0" u="none" strike="noStrike" cap="none" baseline="0" dirty="0">
                <a:solidFill>
                  <a:schemeClr val="dk1"/>
                </a:solidFill>
                <a:ea typeface="Source Sans Pro"/>
                <a:cs typeface="Source Sans Pro"/>
                <a:sym typeface="Source Sans Pro"/>
              </a:rPr>
              <a:t>problem </a:t>
            </a:r>
            <a:r>
              <a:rPr lang="en-US" sz="900" b="0" i="0" u="none" strike="noStrike" cap="none" baseline="0" dirty="0">
                <a:solidFill>
                  <a:schemeClr val="dk1"/>
                </a:solidFill>
                <a:ea typeface="Source Sans Pro"/>
                <a:cs typeface="Source Sans Pro"/>
                <a:sym typeface="Source Sans Pro"/>
              </a:rPr>
              <a:t>than the solution. We need to flip this—try to spend more time on the solutions and values. These are highlighted less often in the media, but are the most engaging parts of the message. </a:t>
            </a:r>
          </a:p>
          <a:p>
            <a:pPr marL="171450" marR="0" lvl="0" indent="-171450" algn="l" rtl="0">
              <a:spcBef>
                <a:spcPts val="0"/>
              </a:spcBef>
              <a:spcAft>
                <a:spcPts val="0"/>
              </a:spcAft>
              <a:buFont typeface="Arial" charset="0"/>
              <a:buChar char="•"/>
            </a:pPr>
            <a:r>
              <a:rPr lang="en-US" sz="900" b="1" i="0" u="none" strike="noStrike" cap="none" baseline="0" dirty="0">
                <a:solidFill>
                  <a:schemeClr val="dk1"/>
                </a:solidFill>
                <a:ea typeface="Source Sans Pro"/>
                <a:cs typeface="Source Sans Pro"/>
                <a:sym typeface="Source Sans Pro"/>
              </a:rPr>
              <a:t>Values</a:t>
            </a:r>
            <a:r>
              <a:rPr lang="en-US" sz="900" b="0" i="0" u="none" strike="noStrike" cap="none" baseline="0" dirty="0">
                <a:solidFill>
                  <a:schemeClr val="dk1"/>
                </a:solidFill>
                <a:ea typeface="Source Sans Pro"/>
                <a:cs typeface="Source Sans Pro"/>
                <a:sym typeface="Source Sans Pro"/>
              </a:rPr>
              <a:t> are what’s in our hearts. For many of us, we aren’t used to speaking about these deeply held values at work, but they are something that often are shared within our community. Examples of values include: unity, democracy, interconnectedness, people power, justice, dignity, innovation, or pride of place (e.g. Our town has always overcome obstacles, and we can come together to fight this!). You do not need to use these specific words, but your message should evoke values. </a:t>
            </a:r>
          </a:p>
          <a:p>
            <a:pPr marL="171450" marR="0" lvl="0" indent="-171450" algn="l" rtl="0">
              <a:spcBef>
                <a:spcPts val="0"/>
              </a:spcBef>
              <a:spcAft>
                <a:spcPts val="0"/>
              </a:spcAft>
              <a:buFont typeface="Arial" charset="0"/>
              <a:buChar char="•"/>
            </a:pPr>
            <a:r>
              <a:rPr lang="en-US" sz="900" b="0" i="0" u="none" strike="noStrike" cap="none" dirty="0">
                <a:solidFill>
                  <a:schemeClr val="dk1"/>
                </a:solidFill>
                <a:ea typeface="Source Sans Pro"/>
                <a:cs typeface="Source Sans Pro"/>
                <a:sym typeface="Source Sans Pro"/>
              </a:rPr>
              <a:t>Your </a:t>
            </a:r>
            <a:r>
              <a:rPr lang="en-US" sz="900" b="1" i="0" u="none" strike="noStrike" cap="none" dirty="0">
                <a:solidFill>
                  <a:schemeClr val="dk1"/>
                </a:solidFill>
                <a:ea typeface="Source Sans Pro"/>
                <a:cs typeface="Source Sans Pro"/>
                <a:sym typeface="Source Sans Pro"/>
              </a:rPr>
              <a:t>solution</a:t>
            </a:r>
            <a:r>
              <a:rPr lang="en-US" sz="900" b="0" i="0" u="none" strike="noStrike" cap="none" dirty="0">
                <a:solidFill>
                  <a:schemeClr val="dk1"/>
                </a:solidFill>
                <a:ea typeface="Source Sans Pro"/>
                <a:cs typeface="Source Sans Pro"/>
                <a:sym typeface="Source Sans Pro"/>
              </a:rPr>
              <a:t> comes right from your overall strategy. You may need to work on making it easier to understand and avoiding jargon, but at</a:t>
            </a:r>
            <a:r>
              <a:rPr lang="en-US" sz="900" b="0" i="0" u="none" strike="noStrike" cap="none" baseline="0" dirty="0">
                <a:solidFill>
                  <a:schemeClr val="dk1"/>
                </a:solidFill>
                <a:ea typeface="Source Sans Pro"/>
                <a:cs typeface="Source Sans Pro"/>
                <a:sym typeface="Source Sans Pro"/>
              </a:rPr>
              <a:t> this point, you should already know what solution you are demanding. </a:t>
            </a:r>
          </a:p>
          <a:p>
            <a:pPr marL="171450" marR="0" lvl="0" indent="-171450" algn="l" rtl="0">
              <a:spcBef>
                <a:spcPts val="0"/>
              </a:spcBef>
              <a:spcAft>
                <a:spcPts val="0"/>
              </a:spcAft>
              <a:buFont typeface="Arial" charset="0"/>
              <a:buChar char="•"/>
            </a:pPr>
            <a:r>
              <a:rPr lang="en-US" sz="900" b="0" i="0" u="none" strike="noStrike" cap="none" baseline="0" dirty="0">
                <a:solidFill>
                  <a:schemeClr val="dk1"/>
                </a:solidFill>
                <a:latin typeface="Arial"/>
                <a:ea typeface="Source Sans Pro"/>
                <a:cs typeface="Source Sans Pro"/>
                <a:sym typeface="Source Sans Pro"/>
              </a:rPr>
              <a:t>As you are collecting, creating, and sharing stories, you can ask: </a:t>
            </a:r>
            <a:r>
              <a:rPr lang="en-US" sz="900" b="1" i="0" u="none" strike="noStrike" cap="none" baseline="0" dirty="0">
                <a:solidFill>
                  <a:schemeClr val="dk1"/>
                </a:solidFill>
                <a:latin typeface="Arial"/>
                <a:ea typeface="Source Sans Pro"/>
                <a:cs typeface="Source Sans Pro"/>
                <a:sym typeface="Source Sans Pro"/>
              </a:rPr>
              <a:t>does this story transmit your message? </a:t>
            </a:r>
          </a:p>
          <a:p>
            <a:pPr marL="171450" marR="0" lvl="0" indent="-171450" algn="l" rtl="0">
              <a:spcBef>
                <a:spcPts val="0"/>
              </a:spcBef>
              <a:spcAft>
                <a:spcPts val="0"/>
              </a:spcAft>
              <a:buFont typeface="Arial" charset="0"/>
              <a:buChar char="•"/>
            </a:pPr>
            <a:r>
              <a:rPr lang="en-US" sz="900" b="0" i="0" u="none" strike="noStrike" cap="none" baseline="0" dirty="0">
                <a:solidFill>
                  <a:schemeClr val="dk1"/>
                </a:solidFill>
                <a:latin typeface="Arial"/>
                <a:ea typeface="Source Sans Pro"/>
                <a:cs typeface="Source Sans Pro"/>
                <a:sym typeface="Source Sans Pro"/>
              </a:rPr>
              <a:t>Stories should include some context about the </a:t>
            </a:r>
            <a:r>
              <a:rPr lang="en-US" sz="900" b="1" i="0" u="none" strike="noStrike" cap="none" baseline="0" dirty="0">
                <a:solidFill>
                  <a:schemeClr val="dk1"/>
                </a:solidFill>
                <a:latin typeface="Arial"/>
                <a:ea typeface="Source Sans Pro"/>
                <a:cs typeface="Source Sans Pro"/>
                <a:sym typeface="Source Sans Pro"/>
              </a:rPr>
              <a:t>problem </a:t>
            </a:r>
            <a:r>
              <a:rPr lang="en-US" sz="900" b="0" i="0" u="none" strike="noStrike" cap="none" baseline="0" dirty="0">
                <a:solidFill>
                  <a:schemeClr val="dk1"/>
                </a:solidFill>
                <a:latin typeface="Arial"/>
                <a:ea typeface="Source Sans Pro"/>
                <a:cs typeface="Source Sans Pro"/>
                <a:sym typeface="Source Sans Pro"/>
              </a:rPr>
              <a:t>we are facing. However, stories often focus exclusively on the problem, which can help people emotionally connect to the story, but does not fully advance our Overall Strategy. </a:t>
            </a:r>
            <a:r>
              <a:rPr lang="en-US" sz="900" b="0" i="0" u="none" strike="noStrike" kern="1200" cap="none" baseline="0" dirty="0">
                <a:solidFill>
                  <a:schemeClr val="dk1"/>
                </a:solidFill>
                <a:latin typeface="Arial"/>
                <a:ea typeface="Source Sans Pro"/>
                <a:cs typeface="Source Sans Pro"/>
                <a:sym typeface="Source Sans Pro"/>
              </a:rPr>
              <a:t>To strategically use stories to advance change, w</a:t>
            </a:r>
            <a:r>
              <a:rPr lang="en-US" sz="900" b="0" i="0" u="none" strike="noStrike" cap="none" baseline="0" dirty="0">
                <a:solidFill>
                  <a:schemeClr val="dk1"/>
                </a:solidFill>
                <a:latin typeface="Arial"/>
                <a:ea typeface="Source Sans Pro"/>
                <a:cs typeface="Source Sans Pro"/>
                <a:sym typeface="Source Sans Pro"/>
              </a:rPr>
              <a:t>e need to connect these problems to </a:t>
            </a:r>
            <a:r>
              <a:rPr lang="en-US" sz="900" b="1" i="0" u="none" strike="noStrike" cap="none" baseline="0" dirty="0">
                <a:solidFill>
                  <a:schemeClr val="dk1"/>
                </a:solidFill>
                <a:latin typeface="Arial"/>
                <a:ea typeface="Source Sans Pro"/>
                <a:cs typeface="Source Sans Pro"/>
                <a:sym typeface="Source Sans Pro"/>
              </a:rPr>
              <a:t>values</a:t>
            </a:r>
            <a:r>
              <a:rPr lang="en-US" sz="900" b="0" i="0" u="none" strike="noStrike" cap="none" baseline="0" dirty="0">
                <a:solidFill>
                  <a:schemeClr val="dk1"/>
                </a:solidFill>
                <a:latin typeface="Arial"/>
                <a:ea typeface="Source Sans Pro"/>
                <a:cs typeface="Source Sans Pro"/>
                <a:sym typeface="Source Sans Pro"/>
              </a:rPr>
              <a:t> and </a:t>
            </a:r>
            <a:r>
              <a:rPr lang="en-US" sz="900" b="1" i="0" u="none" strike="noStrike" cap="none" baseline="0" dirty="0">
                <a:solidFill>
                  <a:schemeClr val="dk1"/>
                </a:solidFill>
                <a:latin typeface="Arial"/>
                <a:ea typeface="Source Sans Pro"/>
                <a:cs typeface="Source Sans Pro"/>
                <a:sym typeface="Source Sans Pro"/>
              </a:rPr>
              <a:t>solutions</a:t>
            </a:r>
            <a:r>
              <a:rPr lang="en-US" sz="900" b="0" i="0" u="none" strike="noStrike" cap="none" baseline="0" dirty="0">
                <a:solidFill>
                  <a:schemeClr val="dk1"/>
                </a:solidFill>
                <a:latin typeface="Arial"/>
                <a:ea typeface="Source Sans Pro"/>
                <a:cs typeface="Source Sans Pro"/>
                <a:sym typeface="Source Sans Pro"/>
              </a:rPr>
              <a:t>. </a:t>
            </a:r>
          </a:p>
          <a:p>
            <a:pPr marL="171450" marR="0" lvl="0" indent="-171450" algn="l" rtl="0">
              <a:spcBef>
                <a:spcPts val="0"/>
              </a:spcBef>
              <a:spcAft>
                <a:spcPts val="0"/>
              </a:spcAft>
              <a:buFont typeface="Arial" charset="0"/>
              <a:buChar char="•"/>
            </a:pPr>
            <a:r>
              <a:rPr lang="en-US" sz="900" b="0" i="0" u="none" strike="noStrike" cap="none" baseline="0" dirty="0">
                <a:solidFill>
                  <a:schemeClr val="dk1"/>
                </a:solidFill>
                <a:latin typeface="Arial"/>
                <a:ea typeface="Source Sans Pro"/>
                <a:cs typeface="Source Sans Pro"/>
                <a:sym typeface="Source Sans Pro"/>
              </a:rPr>
              <a:t>Stories can allow us to lead with </a:t>
            </a:r>
            <a:r>
              <a:rPr lang="en-US" sz="900" b="1" i="0" u="none" strike="noStrike" cap="none" baseline="0" dirty="0">
                <a:solidFill>
                  <a:schemeClr val="dk1"/>
                </a:solidFill>
                <a:latin typeface="Arial"/>
                <a:ea typeface="Source Sans Pro"/>
                <a:cs typeface="Source Sans Pro"/>
                <a:sym typeface="Source Sans Pro"/>
              </a:rPr>
              <a:t>values. </a:t>
            </a:r>
            <a:r>
              <a:rPr lang="en-US" sz="900" b="0" i="0" u="none" strike="noStrike" cap="none" baseline="0" dirty="0">
                <a:solidFill>
                  <a:schemeClr val="dk1"/>
                </a:solidFill>
                <a:latin typeface="Arial"/>
                <a:ea typeface="Source Sans Pro"/>
                <a:cs typeface="Source Sans Pro"/>
                <a:sym typeface="Source Sans Pro"/>
              </a:rPr>
              <a:t>For example, a story may include the value of interconnectedness, such as what happens to our whole community when a neighbor or friend is afraid, or a story may focus on the value of unity, like the photo of May Day where we see a unified movement of people using their power. You can build stories that focus on values by asking why this issue matters, why it’s important to you or those you are collecting stories from, and why others should care. </a:t>
            </a:r>
          </a:p>
          <a:p>
            <a:pPr marL="171450" marR="0" lvl="0" indent="-171450" algn="l" rtl="0">
              <a:spcBef>
                <a:spcPts val="0"/>
              </a:spcBef>
              <a:spcAft>
                <a:spcPts val="0"/>
              </a:spcAft>
              <a:buFont typeface="Arial" charset="0"/>
              <a:buChar char="•"/>
            </a:pPr>
            <a:r>
              <a:rPr lang="en-US" sz="900" b="0" i="0" u="none" strike="noStrike" cap="none" baseline="0" dirty="0">
                <a:solidFill>
                  <a:schemeClr val="dk1"/>
                </a:solidFill>
                <a:latin typeface="Arial"/>
                <a:ea typeface="Source Sans Pro"/>
                <a:cs typeface="Source Sans Pro"/>
                <a:sym typeface="Source Sans Pro"/>
              </a:rPr>
              <a:t>Stories should also connect to a </a:t>
            </a:r>
            <a:r>
              <a:rPr lang="en-US" sz="900" b="1" i="0" u="none" strike="noStrike" cap="none" baseline="0" dirty="0">
                <a:solidFill>
                  <a:schemeClr val="dk1"/>
                </a:solidFill>
                <a:latin typeface="Arial"/>
                <a:ea typeface="Source Sans Pro"/>
                <a:cs typeface="Source Sans Pro"/>
                <a:sym typeface="Source Sans Pro"/>
              </a:rPr>
              <a:t>solution. </a:t>
            </a:r>
            <a:r>
              <a:rPr lang="en-US" sz="900" b="0" i="0" u="none" strike="noStrike" cap="none" baseline="0" dirty="0">
                <a:solidFill>
                  <a:schemeClr val="dk1"/>
                </a:solidFill>
                <a:latin typeface="Arial"/>
                <a:ea typeface="Source Sans Pro"/>
                <a:cs typeface="Source Sans Pro"/>
                <a:sym typeface="Source Sans Pro"/>
              </a:rPr>
              <a:t>What needs to be done? This is an opportunity to tie a story to collective action—on policy, on being a welcoming or sanctuary city or county, on continuing to provide services to all, on using people power to call for immigrant rights. </a:t>
            </a:r>
          </a:p>
          <a:p>
            <a:pPr marL="171450" marR="0" lvl="0" indent="-171450" algn="l" rtl="0">
              <a:spcBef>
                <a:spcPts val="0"/>
              </a:spcBef>
              <a:spcAft>
                <a:spcPts val="0"/>
              </a:spcAft>
              <a:buFont typeface="Arial" charset="0"/>
              <a:buChar char="•"/>
            </a:pPr>
            <a:r>
              <a:rPr lang="en-US" sz="900" b="0" i="0" u="none" strike="noStrike" cap="none" baseline="0" dirty="0">
                <a:solidFill>
                  <a:schemeClr val="dk1"/>
                </a:solidFill>
                <a:latin typeface="Arial"/>
                <a:ea typeface="Source Sans Pro"/>
                <a:cs typeface="Source Sans Pro"/>
                <a:sym typeface="Source Sans Pro"/>
              </a:rPr>
              <a:t>How will you connect your story to values and solutions? Or train messengers to tie their stories to values and solutions? Or if you are collecting stories to use them in advocacy, how will make sure to tie them to values and solutions in talking points, presentations, social media posts, or other materials? </a:t>
            </a:r>
          </a:p>
          <a:p>
            <a:pPr marL="171450" marR="0" lvl="0" indent="-171450" algn="l" rtl="0">
              <a:spcBef>
                <a:spcPts val="0"/>
              </a:spcBef>
              <a:spcAft>
                <a:spcPts val="0"/>
              </a:spcAft>
              <a:buFont typeface="Arial" charset="0"/>
              <a:buChar char="•"/>
            </a:pPr>
            <a:endParaRPr lang="en-US" sz="900" b="0" i="0" u="none" strike="noStrike" cap="none" dirty="0">
              <a:solidFill>
                <a:schemeClr val="dk1"/>
              </a:solidFill>
              <a:ea typeface="Source Sans Pro"/>
              <a:cs typeface="Source Sans Pro"/>
              <a:sym typeface="Source Sans Pro"/>
            </a:endParaRPr>
          </a:p>
        </p:txBody>
      </p:sp>
    </p:spTree>
    <p:extLst>
      <p:ext uri="{BB962C8B-B14F-4D97-AF65-F5344CB8AC3E}">
        <p14:creationId xmlns:p14="http://schemas.microsoft.com/office/powerpoint/2010/main" val="646982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spcAft>
                <a:spcPts val="1200"/>
              </a:spcAft>
              <a:buFont typeface="Arial" panose="020B0604020202020204" pitchFamily="34" charset="0"/>
              <a:buNone/>
            </a:pPr>
            <a:r>
              <a:rPr lang="en-US" altLang="en-US" sz="1200" b="1" dirty="0">
                <a:ea typeface="ＭＳ Ｐゴシック" panose="020B0600070205080204" pitchFamily="34" charset="-128"/>
                <a:cs typeface="Helvetica" pitchFamily="2" charset="0"/>
              </a:rPr>
              <a:t>FRAMING</a:t>
            </a:r>
            <a:endParaRPr lang="en-US" altLang="en-US" sz="1200" b="1" baseline="0" dirty="0">
              <a:ea typeface="ＭＳ Ｐゴシック" panose="020B0600070205080204" pitchFamily="34" charset="-128"/>
              <a:cs typeface="Helvetica" pitchFamily="2" charset="0"/>
            </a:endParaRPr>
          </a:p>
          <a:p>
            <a:pPr marL="171450" indent="-171450" fontAlgn="base">
              <a:buFont typeface="Arial" charset="0"/>
              <a:buChar char="•"/>
            </a:pPr>
            <a:r>
              <a:rPr lang="en-US" altLang="en-US" sz="1200" dirty="0">
                <a:ea typeface="ＭＳ Ｐゴシック" panose="020B0600070205080204" pitchFamily="34" charset="-128"/>
                <a:cs typeface="Helvetica" pitchFamily="2" charset="0"/>
              </a:rPr>
              <a:t>Framing</a:t>
            </a:r>
            <a:r>
              <a:rPr lang="en-US" altLang="en-US" sz="1200" baseline="0" dirty="0">
                <a:ea typeface="ＭＳ Ｐゴシック" panose="020B0600070205080204" pitchFamily="34" charset="-128"/>
                <a:cs typeface="Helvetica" pitchFamily="2" charset="0"/>
              </a:rPr>
              <a:t> is a part of your message. </a:t>
            </a:r>
          </a:p>
          <a:p>
            <a:pPr marL="171450" indent="-171450" fontAlgn="base">
              <a:buFont typeface="Arial" charset="0"/>
              <a:buChar char="•"/>
            </a:pPr>
            <a:r>
              <a:rPr lang="en-US" sz="1200" b="0" i="0" kern="1200" baseline="0" dirty="0">
                <a:effectLst/>
                <a:ea typeface="ＭＳ Ｐゴシック" panose="020B0600070205080204" pitchFamily="34" charset="-128"/>
              </a:rPr>
              <a:t>T</a:t>
            </a:r>
            <a:r>
              <a:rPr lang="en-US" sz="1200" b="0" i="0" kern="1200" dirty="0">
                <a:effectLst/>
              </a:rPr>
              <a:t>here are no blank slates. All people take in new information with ideas, or conceptual frames, already in their heads about the way the world works. </a:t>
            </a:r>
          </a:p>
          <a:p>
            <a:pPr marL="171450" indent="-171450" fontAlgn="base">
              <a:buFont typeface="Arial" charset="0"/>
              <a:buChar char="•"/>
            </a:pPr>
            <a:r>
              <a:rPr lang="en-US" sz="1200" b="0" i="0" kern="1200" dirty="0">
                <a:effectLst/>
              </a:rPr>
              <a:t>Without even knowing it, we use frames to categorize information, identify patterns, and derive meaning from them.</a:t>
            </a:r>
          </a:p>
          <a:p>
            <a:pPr marL="171450" indent="-171450" fontAlgn="base">
              <a:buFont typeface="Arial" charset="0"/>
              <a:buChar char="•"/>
            </a:pPr>
            <a:r>
              <a:rPr lang="en-US" sz="1200" b="0" i="0" kern="1200" dirty="0">
                <a:effectLst/>
              </a:rPr>
              <a:t>Frames matter because they can foster certain understandings and hinder others. Once activated, frames trigger emotions, associations, values, judgments, and causal explanations. </a:t>
            </a:r>
          </a:p>
          <a:p>
            <a:pPr marL="171450" indent="-171450" fontAlgn="base">
              <a:buFont typeface="Arial" charset="0"/>
              <a:buChar char="•"/>
            </a:pPr>
            <a:r>
              <a:rPr lang="en-US" sz="1200" b="0" i="0" kern="1200" dirty="0">
                <a:effectLst/>
              </a:rPr>
              <a:t>Frames don’t just exist in our minds. They also exist i</a:t>
            </a:r>
            <a:r>
              <a:rPr lang="en-US" sz="1200" b="0" i="0" kern="1200" baseline="0" dirty="0">
                <a:effectLst/>
              </a:rPr>
              <a:t>n how we talk about issues and how the news covers issues. </a:t>
            </a:r>
          </a:p>
        </p:txBody>
      </p:sp>
    </p:spTree>
    <p:extLst>
      <p:ext uri="{BB962C8B-B14F-4D97-AF65-F5344CB8AC3E}">
        <p14:creationId xmlns:p14="http://schemas.microsoft.com/office/powerpoint/2010/main" val="432036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4fc65a1f7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4fc65a1f7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1800"/>
              <a:buFont typeface="Arial" charset="0"/>
              <a:buNone/>
            </a:pPr>
            <a:r>
              <a:rPr lang="en-US" b="1" dirty="0"/>
              <a:t>OVERVIEW OF BERKELEY MEDIA STUDIES GROUP,</a:t>
            </a:r>
            <a:r>
              <a:rPr lang="en-US" b="1" baseline="0" dirty="0"/>
              <a:t> </a:t>
            </a:r>
            <a:r>
              <a:rPr lang="en-US" baseline="0" dirty="0"/>
              <a:t>the group that created the module</a:t>
            </a:r>
            <a:endParaRPr lang="en-US" dirty="0"/>
          </a:p>
          <a:p>
            <a:pPr marL="171450" lvl="0" indent="-171450" algn="l" rtl="0">
              <a:spcBef>
                <a:spcPts val="0"/>
              </a:spcBef>
              <a:spcAft>
                <a:spcPts val="0"/>
              </a:spcAft>
              <a:buSzPts val="1800"/>
              <a:buFont typeface="Arial" charset="0"/>
              <a:buChar char="•"/>
            </a:pPr>
            <a:r>
              <a:rPr lang="en-US" dirty="0"/>
              <a:t>This module was created by Berkeley Media Studies</a:t>
            </a:r>
            <a:r>
              <a:rPr lang="en-US" baseline="0" dirty="0"/>
              <a:t> Group (BMSG), a </a:t>
            </a:r>
            <a:r>
              <a:rPr lang="en-US" sz="1100" b="0" i="0" u="none" strike="noStrike" kern="1200" cap="none" dirty="0">
                <a:solidFill>
                  <a:schemeClr val="tx1"/>
                </a:solidFill>
                <a:effectLst/>
                <a:latin typeface="Arial"/>
                <a:ea typeface="Arial"/>
                <a:cs typeface="Arial"/>
                <a:sym typeface="Arial"/>
              </a:rPr>
              <a:t>nonprofit organization dedicated to expanding advocates’ ability to improve the systems and structures that determine health through research and training for public health advocates and journalists. </a:t>
            </a:r>
          </a:p>
          <a:p>
            <a:pPr marL="171450" lvl="0" indent="-171450" algn="l" rtl="0">
              <a:spcBef>
                <a:spcPts val="0"/>
              </a:spcBef>
              <a:spcAft>
                <a:spcPts val="0"/>
              </a:spcAft>
              <a:buSzPts val="1800"/>
              <a:buFont typeface="Arial" charset="0"/>
              <a:buChar char="•"/>
            </a:pPr>
            <a:r>
              <a:rPr lang="en-US" sz="1100" b="0" i="0" u="none" strike="noStrike" kern="1200" cap="none" dirty="0">
                <a:solidFill>
                  <a:schemeClr val="tx1"/>
                </a:solidFill>
                <a:effectLst/>
                <a:latin typeface="Arial"/>
                <a:ea typeface="Arial"/>
                <a:cs typeface="Arial"/>
                <a:sym typeface="Arial"/>
              </a:rPr>
              <a:t>BMSG</a:t>
            </a:r>
            <a:r>
              <a:rPr lang="en-US" sz="1100" b="0" i="0" u="none" strike="noStrike" kern="1200" cap="none" baseline="0" dirty="0">
                <a:solidFill>
                  <a:schemeClr val="tx1"/>
                </a:solidFill>
                <a:effectLst/>
                <a:latin typeface="Arial"/>
                <a:ea typeface="Arial"/>
                <a:cs typeface="Arial"/>
                <a:sym typeface="Arial"/>
              </a:rPr>
              <a:t> staff have been working with public health advocates to communicate effectively about the proposed changes to the public charge rule and the potential impact on health and welcome this opportunity to share these slides. </a:t>
            </a:r>
            <a:r>
              <a:rPr lang="en-US" sz="1100" b="1" i="0" u="none" strike="noStrike" kern="1200" cap="none" baseline="0" dirty="0">
                <a:solidFill>
                  <a:schemeClr val="tx1"/>
                </a:solidFill>
                <a:effectLst/>
                <a:latin typeface="Arial"/>
                <a:ea typeface="Arial"/>
                <a:cs typeface="Arial"/>
                <a:sym typeface="Arial"/>
              </a:rPr>
              <a:t>BMSG asks that if anyone uses these slides, that they keep the BMSG logo on all slides. </a:t>
            </a:r>
          </a:p>
          <a:p>
            <a:pPr marL="0" lvl="0" indent="0" algn="l" rtl="0">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37033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2595" y="710513"/>
            <a:ext cx="5389605" cy="3031653"/>
          </a:xfrm>
        </p:spPr>
      </p:sp>
      <p:sp>
        <p:nvSpPr>
          <p:cNvPr id="3" name="Notes Placeholder 2"/>
          <p:cNvSpPr>
            <a:spLocks noGrp="1"/>
          </p:cNvSpPr>
          <p:nvPr>
            <p:ph type="body" idx="1"/>
          </p:nvPr>
        </p:nvSpPr>
        <p:spPr>
          <a:xfrm>
            <a:off x="734197" y="3861487"/>
            <a:ext cx="5486400" cy="4834278"/>
          </a:xfrm>
        </p:spPr>
        <p:txBody>
          <a:bodyPr/>
          <a:lstStyle/>
          <a:p>
            <a:pPr marL="0" marR="0" indent="0" algn="l" defTabSz="457200" rtl="0" eaLnBrk="1" fontAlgn="base" latinLnBrk="0" hangingPunct="1">
              <a:lnSpc>
                <a:spcPct val="100000"/>
              </a:lnSpc>
              <a:spcBef>
                <a:spcPts val="0"/>
              </a:spcBef>
              <a:spcAft>
                <a:spcPts val="0"/>
              </a:spcAft>
              <a:buClrTx/>
              <a:buSzTx/>
              <a:buFont typeface="Arial" charset="0"/>
              <a:buNone/>
              <a:tabLst/>
              <a:defRPr/>
            </a:pPr>
            <a:r>
              <a:rPr lang="en-US" sz="1000" b="1" i="0" u="none" strike="noStrike" kern="1200" cap="none" dirty="0">
                <a:solidFill>
                  <a:schemeClr val="tx1"/>
                </a:solidFill>
                <a:effectLst/>
                <a:latin typeface="Arial"/>
                <a:sym typeface="Arial"/>
              </a:rPr>
              <a:t>HOW ARE STORIES</a:t>
            </a:r>
            <a:r>
              <a:rPr lang="en-US" sz="1000" b="1" i="0" u="none" strike="noStrike" kern="1200" cap="none" baseline="0" dirty="0">
                <a:solidFill>
                  <a:schemeClr val="tx1"/>
                </a:solidFill>
                <a:effectLst/>
                <a:latin typeface="Arial"/>
                <a:sym typeface="Arial"/>
              </a:rPr>
              <a:t> FRAMED? </a:t>
            </a:r>
            <a:endParaRPr lang="en-US" sz="1000" b="1" i="0" u="none" strike="noStrike" kern="1200" cap="none" dirty="0">
              <a:solidFill>
                <a:schemeClr val="tx1"/>
              </a:solidFill>
              <a:effectLst/>
              <a:latin typeface="Arial"/>
              <a:sym typeface="Arial"/>
            </a:endParaRPr>
          </a:p>
          <a:p>
            <a:pPr marL="171450" marR="0" indent="-171450" algn="l" defTabSz="457200" rtl="0" eaLnBrk="1" fontAlgn="base" latinLnBrk="0" hangingPunct="1">
              <a:lnSpc>
                <a:spcPct val="100000"/>
              </a:lnSpc>
              <a:spcBef>
                <a:spcPts val="0"/>
              </a:spcBef>
              <a:spcAft>
                <a:spcPts val="0"/>
              </a:spcAft>
              <a:buClrTx/>
              <a:buSzTx/>
              <a:buFont typeface="Arial" charset="0"/>
              <a:buChar char="•"/>
              <a:tabLst/>
              <a:defRPr/>
            </a:pPr>
            <a:r>
              <a:rPr lang="en-US" sz="1000" b="0" i="0" u="none" strike="noStrike" kern="1200" cap="none" dirty="0">
                <a:solidFill>
                  <a:schemeClr val="tx1"/>
                </a:solidFill>
                <a:effectLst/>
                <a:latin typeface="Arial"/>
                <a:sym typeface="Arial"/>
              </a:rPr>
              <a:t>One way to think of news frames is to think of the difference between a </a:t>
            </a:r>
            <a:r>
              <a:rPr lang="en-US" sz="1000" b="1" i="0" u="none" strike="noStrike" kern="1200" cap="none" dirty="0">
                <a:solidFill>
                  <a:schemeClr val="tx1"/>
                </a:solidFill>
                <a:effectLst/>
                <a:latin typeface="Arial"/>
                <a:sym typeface="Arial"/>
              </a:rPr>
              <a:t>portrait </a:t>
            </a:r>
            <a:r>
              <a:rPr lang="en-US" sz="1000" b="0" i="0" u="none" strike="noStrike" kern="1200" cap="none" dirty="0">
                <a:solidFill>
                  <a:schemeClr val="tx1"/>
                </a:solidFill>
                <a:effectLst/>
                <a:latin typeface="Arial"/>
                <a:sym typeface="Arial"/>
              </a:rPr>
              <a:t>and a </a:t>
            </a:r>
            <a:r>
              <a:rPr lang="en-US" sz="1000" b="1" i="0" u="none" strike="noStrike" kern="1200" cap="none" dirty="0">
                <a:solidFill>
                  <a:schemeClr val="tx1"/>
                </a:solidFill>
                <a:effectLst/>
                <a:latin typeface="Arial"/>
                <a:sym typeface="Arial"/>
              </a:rPr>
              <a:t>landscape</a:t>
            </a:r>
            <a:r>
              <a:rPr lang="en-US" sz="1000" b="0" i="0" u="none" strike="noStrike" kern="1200" cap="none" dirty="0">
                <a:solidFill>
                  <a:schemeClr val="tx1"/>
                </a:solidFill>
                <a:effectLst/>
                <a:latin typeface="Arial"/>
                <a:sym typeface="Arial"/>
              </a:rPr>
              <a:t>. </a:t>
            </a:r>
          </a:p>
          <a:p>
            <a:pPr marL="171450" marR="0" indent="-171450" algn="l" defTabSz="457200" rtl="0" eaLnBrk="1" fontAlgn="base" latinLnBrk="0" hangingPunct="1">
              <a:lnSpc>
                <a:spcPct val="100000"/>
              </a:lnSpc>
              <a:spcBef>
                <a:spcPts val="0"/>
              </a:spcBef>
              <a:spcAft>
                <a:spcPts val="0"/>
              </a:spcAft>
              <a:buClrTx/>
              <a:buSzTx/>
              <a:buFont typeface="Arial" charset="0"/>
              <a:buChar char="•"/>
              <a:tabLst/>
              <a:defRPr/>
            </a:pPr>
            <a:r>
              <a:rPr lang="en-US" sz="1000" b="0" i="0" u="none" strike="noStrike" kern="1200" cap="none" dirty="0">
                <a:solidFill>
                  <a:schemeClr val="tx1"/>
                </a:solidFill>
                <a:effectLst/>
                <a:latin typeface="Arial"/>
                <a:sym typeface="Arial"/>
              </a:rPr>
              <a:t>In a story framed as a portrait, audiences learn a great deal about an individual characters</a:t>
            </a:r>
            <a:r>
              <a:rPr lang="en-US" sz="1000" b="0" i="0" u="none" strike="noStrike" kern="1200" cap="none" baseline="0" dirty="0">
                <a:solidFill>
                  <a:schemeClr val="tx1"/>
                </a:solidFill>
                <a:effectLst/>
                <a:latin typeface="Arial"/>
                <a:sym typeface="Arial"/>
              </a:rPr>
              <a:t> in a story, like a person who is afraid to use clinic services</a:t>
            </a:r>
            <a:r>
              <a:rPr lang="en-US" sz="1000" b="0" i="0" u="none" strike="noStrike" kern="1200" cap="none" dirty="0">
                <a:solidFill>
                  <a:schemeClr val="tx1"/>
                </a:solidFill>
                <a:effectLst/>
                <a:latin typeface="Arial"/>
                <a:sym typeface="Arial"/>
              </a:rPr>
              <a:t>. A landscape story, on the other hand, brings in</a:t>
            </a:r>
            <a:r>
              <a:rPr lang="en-US" sz="1000" b="0" i="0" u="none" strike="noStrike" kern="1200" cap="none" baseline="0" dirty="0">
                <a:solidFill>
                  <a:schemeClr val="tx1"/>
                </a:solidFill>
                <a:effectLst/>
                <a:latin typeface="Arial"/>
                <a:sym typeface="Arial"/>
              </a:rPr>
              <a:t> the scene, other actors, a plot, history, context, or even data. Sometimes the characters in a landscape story will be immigrants and their families that are hurt by the public charge rule; sometimes it will be the healthcare providers who are hurt because they can’t do their job of healing and helping. Sometimes the characters will be the decision-makers who are putting politics over health, using racism and anti-immigrant sentiment to for political gain, and scapegoating children and families even when it jeopardizes the health of our communities and country.  </a:t>
            </a:r>
          </a:p>
          <a:p>
            <a:pPr marL="171450" marR="0" indent="-171450" algn="l" defTabSz="457200" rtl="0" eaLnBrk="1" fontAlgn="base" latinLnBrk="0" hangingPunct="1">
              <a:lnSpc>
                <a:spcPct val="100000"/>
              </a:lnSpc>
              <a:spcBef>
                <a:spcPts val="0"/>
              </a:spcBef>
              <a:spcAft>
                <a:spcPts val="0"/>
              </a:spcAft>
              <a:buClrTx/>
              <a:buSzTx/>
              <a:buFont typeface="Arial" charset="0"/>
              <a:buChar char="•"/>
              <a:tabLst/>
              <a:defRPr/>
            </a:pPr>
            <a:r>
              <a:rPr lang="en-US" sz="1000" b="0" i="0" u="none" strike="noStrike" kern="1200" cap="none" baseline="0" dirty="0">
                <a:solidFill>
                  <a:schemeClr val="tx1"/>
                </a:solidFill>
                <a:effectLst/>
                <a:latin typeface="Arial"/>
                <a:sym typeface="Arial"/>
              </a:rPr>
              <a:t>Another example of a portrait story that makes it challenging bring in collective solutions is the “hero story” where one person overcomes a challenge. We see a lot of these in the news—one person navigates the immigration system or overcomes early childhood hardships to thrive in the U.S. These portrait stories place responsibility for the problem and solution with individuals and imply that anyone who doesn’t ”make it” has failed because of personal failings. We can have strong characters in a landscape story, such as a community organizer leading a rally, but the context and landscape broaden the responsibility for the problem and solution to collective responsibility.</a:t>
            </a:r>
          </a:p>
          <a:p>
            <a:pPr marL="171450" marR="0" indent="-171450" algn="l" defTabSz="457200" rtl="0" eaLnBrk="1" fontAlgn="base" latinLnBrk="0" hangingPunct="1">
              <a:lnSpc>
                <a:spcPct val="100000"/>
              </a:lnSpc>
              <a:spcBef>
                <a:spcPts val="0"/>
              </a:spcBef>
              <a:spcAft>
                <a:spcPts val="0"/>
              </a:spcAft>
              <a:buClrTx/>
              <a:buSzTx/>
              <a:buFont typeface="Arial" charset="0"/>
              <a:buChar char="•"/>
              <a:tabLst/>
              <a:defRPr/>
            </a:pPr>
            <a:r>
              <a:rPr lang="en-US" sz="1000" b="0" i="0" u="none" strike="noStrike" kern="1200" cap="none" dirty="0">
                <a:solidFill>
                  <a:schemeClr val="tx1"/>
                </a:solidFill>
                <a:effectLst/>
                <a:latin typeface="Arial"/>
                <a:sym typeface="Arial"/>
              </a:rPr>
              <a:t>Research shows that stories that are framed as</a:t>
            </a:r>
            <a:r>
              <a:rPr lang="en-US" sz="1000" b="0" i="0" u="none" strike="noStrike" kern="1200" cap="none" baseline="0" dirty="0">
                <a:solidFill>
                  <a:schemeClr val="tx1"/>
                </a:solidFill>
                <a:effectLst/>
                <a:latin typeface="Arial"/>
                <a:sym typeface="Arial"/>
              </a:rPr>
              <a:t> portraits will invoke solutions that focus on personal responsibility. However, when </a:t>
            </a:r>
            <a:r>
              <a:rPr lang="en-US" sz="1000" b="0" i="0" u="none" strike="noStrike" kern="1200" cap="none" dirty="0">
                <a:solidFill>
                  <a:schemeClr val="tx1"/>
                </a:solidFill>
                <a:effectLst/>
                <a:latin typeface="Arial"/>
                <a:sym typeface="Arial"/>
              </a:rPr>
              <a:t>people who see news stories that have been framed more broadly -- like landscapes </a:t>
            </a:r>
            <a:r>
              <a:rPr lang="mr-IN" sz="1000" b="0" i="0" u="none" strike="noStrike" kern="1200" cap="none" dirty="0">
                <a:solidFill>
                  <a:schemeClr val="tx1"/>
                </a:solidFill>
                <a:effectLst/>
                <a:latin typeface="Arial"/>
                <a:sym typeface="Arial"/>
              </a:rPr>
              <a:t>–</a:t>
            </a:r>
            <a:r>
              <a:rPr lang="en-US" sz="1000" b="0" i="0" u="none" strike="noStrike" kern="1200" cap="none" dirty="0">
                <a:solidFill>
                  <a:schemeClr val="tx1"/>
                </a:solidFill>
                <a:effectLst/>
                <a:latin typeface="Arial"/>
                <a:sym typeface="Arial"/>
              </a:rPr>
              <a:t> they</a:t>
            </a:r>
            <a:r>
              <a:rPr lang="en-US" sz="1000" b="0" i="0" u="none" strike="noStrike" kern="1200" cap="none" baseline="0" dirty="0">
                <a:solidFill>
                  <a:schemeClr val="tx1"/>
                </a:solidFill>
                <a:effectLst/>
                <a:latin typeface="Arial"/>
                <a:sym typeface="Arial"/>
              </a:rPr>
              <a:t> </a:t>
            </a:r>
            <a:r>
              <a:rPr lang="en-US" sz="1000" b="0" i="0" u="none" strike="noStrike" kern="1200" cap="none" dirty="0">
                <a:solidFill>
                  <a:schemeClr val="tx1"/>
                </a:solidFill>
                <a:effectLst/>
                <a:latin typeface="Arial"/>
                <a:sym typeface="Arial"/>
              </a:rPr>
              <a:t>are more likely to recognize solutions that do not focus exclusively on individuals,</a:t>
            </a:r>
            <a:r>
              <a:rPr lang="en-US" sz="1000" b="0" i="0" u="none" strike="noStrike" kern="1200" cap="none" baseline="0" dirty="0">
                <a:solidFill>
                  <a:schemeClr val="tx1"/>
                </a:solidFill>
                <a:effectLst/>
                <a:latin typeface="Arial"/>
                <a:sym typeface="Arial"/>
              </a:rPr>
              <a:t> and their ideas for</a:t>
            </a:r>
            <a:r>
              <a:rPr lang="en-US" sz="1000" b="0" i="0" u="none" strike="noStrike" kern="1200" cap="none" dirty="0">
                <a:solidFill>
                  <a:schemeClr val="tx1"/>
                </a:solidFill>
                <a:effectLst/>
                <a:latin typeface="Arial"/>
                <a:sym typeface="Arial"/>
              </a:rPr>
              <a:t> solutions will focus on community</a:t>
            </a:r>
            <a:r>
              <a:rPr lang="en-US" sz="1000" b="0" i="0" u="none" strike="noStrike" kern="1200" cap="none" baseline="0" dirty="0">
                <a:solidFill>
                  <a:schemeClr val="tx1"/>
                </a:solidFill>
                <a:effectLst/>
                <a:latin typeface="Arial"/>
                <a:sym typeface="Arial"/>
              </a:rPr>
              <a:t> responsibility </a:t>
            </a:r>
            <a:r>
              <a:rPr lang="mr-IN" sz="1000" b="0" i="0" u="none" strike="noStrike" kern="1200" cap="none" baseline="0" dirty="0">
                <a:solidFill>
                  <a:schemeClr val="tx1"/>
                </a:solidFill>
                <a:effectLst/>
                <a:latin typeface="Arial"/>
                <a:sym typeface="Arial"/>
              </a:rPr>
              <a:t>–</a:t>
            </a:r>
            <a:r>
              <a:rPr lang="en-US" sz="1000" b="0" i="0" u="none" strike="noStrike" kern="1200" cap="none" baseline="0" dirty="0">
                <a:solidFill>
                  <a:schemeClr val="tx1"/>
                </a:solidFill>
                <a:effectLst/>
                <a:latin typeface="Arial"/>
                <a:sym typeface="Arial"/>
              </a:rPr>
              <a:t> or the </a:t>
            </a:r>
            <a:r>
              <a:rPr lang="en-US" sz="1000" b="0" i="0" u="none" strike="noStrike" kern="1200" cap="none" dirty="0">
                <a:solidFill>
                  <a:schemeClr val="tx1"/>
                </a:solidFill>
                <a:effectLst/>
                <a:latin typeface="Arial"/>
                <a:sym typeface="Arial"/>
              </a:rPr>
              <a:t>policies and institutions that shape the conditions around people. </a:t>
            </a:r>
          </a:p>
          <a:p>
            <a:pPr marL="171450" indent="-171450" fontAlgn="base">
              <a:buFont typeface="Arial" charset="0"/>
              <a:buChar char="•"/>
            </a:pPr>
            <a:r>
              <a:rPr lang="en-US" altLang="en-US" sz="1000" b="0" i="0" u="none" strike="noStrike" cap="none" baseline="0" dirty="0">
                <a:solidFill>
                  <a:srgbClr val="000000"/>
                </a:solidFill>
                <a:latin typeface="Arial"/>
                <a:ea typeface="ＭＳ Ｐゴシック" panose="020B0600070205080204" pitchFamily="34" charset="-128"/>
                <a:sym typeface="Arial"/>
              </a:rPr>
              <a:t>BMSG has developed online resources that goes deeper into framing. </a:t>
            </a:r>
            <a:r>
              <a:rPr lang="en-US" sz="1000" b="0" i="0" u="none" strike="noStrike" cap="none" dirty="0">
                <a:solidFill>
                  <a:srgbClr val="000000"/>
                </a:solidFill>
                <a:latin typeface="Arial"/>
                <a:sym typeface="Arial"/>
                <a:hlinkClick r:id="rId3"/>
              </a:rPr>
              <a:t>http://www.bmsg.org/resources/framing-101/</a:t>
            </a:r>
            <a:r>
              <a:rPr lang="en-US" sz="1000" b="0" i="0" u="none" strike="noStrike" cap="none" dirty="0">
                <a:solidFill>
                  <a:srgbClr val="000000"/>
                </a:solidFill>
                <a:latin typeface="Arial"/>
                <a:sym typeface="Arial"/>
              </a:rPr>
              <a:t> and </a:t>
            </a:r>
            <a:r>
              <a:rPr lang="en-US" sz="1000" b="0" i="0" u="none" strike="noStrike" cap="none" dirty="0">
                <a:solidFill>
                  <a:srgbClr val="000000"/>
                </a:solidFill>
                <a:latin typeface="Arial"/>
                <a:sym typeface="Arial"/>
                <a:hlinkClick r:id="rId4"/>
              </a:rPr>
              <a:t>http://www.bmsg.org/resources/publications/communicating-for-change-shaping-public-debate-with-framing-and-messages/</a:t>
            </a:r>
            <a:endParaRPr lang="en-US" sz="1000" b="0" i="0" u="none" strike="noStrike" cap="none" dirty="0">
              <a:solidFill>
                <a:prstClr val="black"/>
              </a:solidFill>
              <a:latin typeface="Arial"/>
              <a:ea typeface="ITC Franklin Gothic Std Book" charset="0"/>
              <a:cs typeface="ITC Franklin Gothic Std Book" charset="0"/>
              <a:sym typeface="Arial"/>
            </a:endParaRPr>
          </a:p>
          <a:p>
            <a:pPr marL="171450" marR="0" indent="-171450" algn="l" defTabSz="457200" rtl="0" eaLnBrk="1" fontAlgn="base" latinLnBrk="0" hangingPunct="1">
              <a:lnSpc>
                <a:spcPct val="100000"/>
              </a:lnSpc>
              <a:spcBef>
                <a:spcPts val="0"/>
              </a:spcBef>
              <a:spcAft>
                <a:spcPts val="0"/>
              </a:spcAft>
              <a:buClrTx/>
              <a:buSzTx/>
              <a:buFont typeface="Arial" charset="0"/>
              <a:buChar char="•"/>
              <a:tabLst/>
              <a:defRPr/>
            </a:pPr>
            <a:endParaRPr lang="en-US" sz="1000" b="0" i="0" u="none" strike="noStrike" kern="1200" cap="none" dirty="0">
              <a:solidFill>
                <a:schemeClr val="tx1"/>
              </a:solidFill>
              <a:effectLst/>
              <a:latin typeface="Arial"/>
              <a:sym typeface="Aria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0" i="0" u="none" strike="noStrike" kern="1200" cap="none" dirty="0">
              <a:solidFill>
                <a:schemeClr val="tx1"/>
              </a:solidFill>
              <a:effectLst/>
              <a:latin typeface="Arial"/>
              <a:sym typeface="Arial"/>
            </a:endParaRPr>
          </a:p>
        </p:txBody>
      </p:sp>
    </p:spTree>
    <p:extLst>
      <p:ext uri="{BB962C8B-B14F-4D97-AF65-F5344CB8AC3E}">
        <p14:creationId xmlns:p14="http://schemas.microsoft.com/office/powerpoint/2010/main" val="498000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22450" y="254000"/>
            <a:ext cx="3213100" cy="1808163"/>
          </a:xfrm>
        </p:spPr>
      </p:sp>
      <p:sp>
        <p:nvSpPr>
          <p:cNvPr id="3" name="Notes Placeholder 2"/>
          <p:cNvSpPr>
            <a:spLocks noGrp="1"/>
          </p:cNvSpPr>
          <p:nvPr>
            <p:ph type="body" idx="1"/>
          </p:nvPr>
        </p:nvSpPr>
        <p:spPr>
          <a:xfrm>
            <a:off x="685799" y="2061458"/>
            <a:ext cx="5486400" cy="6670166"/>
          </a:xfrm>
        </p:spPr>
        <p:txBody>
          <a:bodyPr/>
          <a:lstStyle/>
          <a:p>
            <a:pPr marL="0" indent="0">
              <a:buFont typeface="Arial" panose="020B0604020202020204" pitchFamily="34" charset="0"/>
              <a:buNone/>
            </a:pPr>
            <a:r>
              <a:rPr lang="en-US" sz="1000" b="1" dirty="0"/>
              <a:t>EFFECTIVE MESSENGERS &amp; STORYTELLERS</a:t>
            </a:r>
          </a:p>
          <a:p>
            <a:pPr marL="171450" indent="-171450">
              <a:buFont typeface="Arial" charset="0"/>
              <a:buChar char="•"/>
            </a:pPr>
            <a:r>
              <a:rPr lang="en-US" sz="1000" dirty="0"/>
              <a:t>Your </a:t>
            </a:r>
            <a:r>
              <a:rPr lang="en-US" sz="1000" b="1" dirty="0"/>
              <a:t>overall strategy </a:t>
            </a:r>
            <a:r>
              <a:rPr lang="en-US" sz="1000" dirty="0"/>
              <a:t>will help you decide who are potential messengers.</a:t>
            </a:r>
          </a:p>
          <a:p>
            <a:pPr marL="171450" indent="-171450">
              <a:buFont typeface="Arial" charset="0"/>
              <a:buChar char="•"/>
            </a:pPr>
            <a:r>
              <a:rPr lang="en-US" sz="1000" dirty="0"/>
              <a:t>A key part of powerful messages is who is delivering them. When immigrants share stories of resiliency and using their power to support their families, create change, and work towards a healthier society for everyone, it can reduce fear and help advance movements for justice. </a:t>
            </a:r>
          </a:p>
          <a:p>
            <a:pPr marL="171450" indent="-171450">
              <a:buFont typeface="Arial" panose="020B0604020202020204" pitchFamily="34" charset="0"/>
              <a:buChar char="•"/>
            </a:pPr>
            <a:r>
              <a:rPr lang="en-US" sz="1000" dirty="0"/>
              <a:t>Anyone can harness their </a:t>
            </a:r>
            <a:r>
              <a:rPr lang="en-US" sz="1000" b="1" dirty="0"/>
              <a:t>authentic voice </a:t>
            </a:r>
            <a:r>
              <a:rPr lang="en-US" sz="1000" dirty="0"/>
              <a:t>and speak from their heart about public charge and health. Clinic staff or social service and health professionals can tell stories of what it is like to help clients navigate the system; physicians can tell stories of how fear of coming in to the clinic impacts treatment plan; mental health providers can talk about the added stress they are seeing in their clients. </a:t>
            </a:r>
          </a:p>
          <a:p>
            <a:pPr marL="171450" indent="-171450">
              <a:buFont typeface="Arial" panose="020B0604020202020204" pitchFamily="34" charset="0"/>
              <a:buChar char="•"/>
              <a:defRPr/>
            </a:pPr>
            <a:r>
              <a:rPr lang="en-US" sz="1000" dirty="0"/>
              <a:t>If messengers are talking to reporters, they should be able to connect their portrait story to the </a:t>
            </a:r>
            <a:r>
              <a:rPr lang="en-US" sz="1000" b="1" dirty="0"/>
              <a:t>landscape story</a:t>
            </a:r>
            <a:r>
              <a:rPr lang="en-US" sz="1000" dirty="0"/>
              <a:t>. Training and coaching can help with this, along with writing out and practicing with the message development questions.</a:t>
            </a:r>
          </a:p>
          <a:p>
            <a:pPr marL="171450" indent="-171450">
              <a:buFont typeface="Arial" panose="020B0604020202020204" pitchFamily="34" charset="0"/>
              <a:buChar char="•"/>
              <a:defRPr/>
            </a:pPr>
            <a:r>
              <a:rPr lang="en-US" sz="1000" dirty="0"/>
              <a:t>If clinics or organizations are collecting stories, they can weave them into materials that include the landscape, values, and solutions. This puts less pressure on spokespeople to be able to connect their personal story with the landscape and allows the clinic or organization to have more control over how stories are portrayed, such as whether real names are used. </a:t>
            </a:r>
          </a:p>
          <a:p>
            <a:pPr marL="171450" indent="-171450">
              <a:buFont typeface="Arial" panose="020B0604020202020204" pitchFamily="34" charset="0"/>
              <a:buChar char="•"/>
              <a:defRPr/>
            </a:pPr>
            <a:r>
              <a:rPr lang="en-US" sz="1000" dirty="0"/>
              <a:t>Messengers must be </a:t>
            </a:r>
            <a:r>
              <a:rPr lang="en-US" sz="1000" b="1" dirty="0"/>
              <a:t>willing and ready emotionally to share their stories</a:t>
            </a:r>
            <a:r>
              <a:rPr lang="en-US" sz="1000" dirty="0"/>
              <a:t>. What support can your organization provide messengers in sharing their stories? This might include working through the tools in this module, anticipating tough questions from reporters, reminding messengers that article comments may include racist and xenophobic comments and asking if they are prepared for that. It could also include following up with messengers after stories are printed or aired to see if they need additional support, and/or connecting messengers with organizations focused on </a:t>
            </a:r>
            <a:r>
              <a:rPr lang="en-US" sz="1000" b="1" dirty="0"/>
              <a:t>community organizing</a:t>
            </a:r>
            <a:r>
              <a:rPr lang="en-US" sz="1000" dirty="0"/>
              <a:t> — they often help the communities they work with build their political and communications skills and may already have experience at navigating working with the media. </a:t>
            </a:r>
          </a:p>
          <a:p>
            <a:endParaRPr lang="en-US" sz="1000" dirty="0"/>
          </a:p>
        </p:txBody>
      </p:sp>
    </p:spTree>
    <p:extLst>
      <p:ext uri="{BB962C8B-B14F-4D97-AF65-F5344CB8AC3E}">
        <p14:creationId xmlns:p14="http://schemas.microsoft.com/office/powerpoint/2010/main" val="19467603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r>
              <a:rPr lang="en-US" sz="1000" b="1" kern="1200" dirty="0">
                <a:solidFill>
                  <a:schemeClr val="tx1"/>
                </a:solidFill>
                <a:effectLst/>
              </a:rPr>
              <a:t>ALTERNATIVES TO CLIENT STORIES</a:t>
            </a:r>
          </a:p>
          <a:p>
            <a:pPr marL="171450" lvl="0" indent="-171450">
              <a:buFont typeface="Arial" charset="0"/>
              <a:buChar char="•"/>
            </a:pPr>
            <a:r>
              <a:rPr lang="en-US" sz="1000" kern="1200" dirty="0">
                <a:solidFill>
                  <a:schemeClr val="tx1"/>
                </a:solidFill>
                <a:effectLst/>
              </a:rPr>
              <a:t>To</a:t>
            </a:r>
            <a:r>
              <a:rPr lang="en-US" sz="1000" kern="1200" baseline="0" dirty="0">
                <a:solidFill>
                  <a:schemeClr val="tx1"/>
                </a:solidFill>
                <a:effectLst/>
              </a:rPr>
              <a:t> protect clients, you can avoid sharing specific or identifying stories and tell more of an </a:t>
            </a:r>
            <a:r>
              <a:rPr lang="en-US" sz="1000" b="1" kern="1200" baseline="0" dirty="0">
                <a:solidFill>
                  <a:schemeClr val="tx1"/>
                </a:solidFill>
                <a:effectLst/>
              </a:rPr>
              <a:t>aggregate story</a:t>
            </a:r>
            <a:r>
              <a:rPr lang="en-US" sz="1000" kern="1200" baseline="0" dirty="0">
                <a:solidFill>
                  <a:schemeClr val="tx1"/>
                </a:solidFill>
                <a:effectLst/>
              </a:rPr>
              <a:t>, such as: “We are hearing from many clients who are still eligible for services that they are afraid to come in and for many, this is leading to health issues, such as...” </a:t>
            </a:r>
          </a:p>
          <a:p>
            <a:pPr marL="171450" lvl="0" indent="-171450">
              <a:buFont typeface="Arial" charset="0"/>
              <a:buChar char="•"/>
            </a:pPr>
            <a:r>
              <a:rPr lang="en-US" sz="1000" kern="1200" baseline="0" dirty="0">
                <a:solidFill>
                  <a:schemeClr val="tx1"/>
                </a:solidFill>
                <a:effectLst/>
              </a:rPr>
              <a:t>If your organization does not have the capacity to support clients in sharing their stories, your </a:t>
            </a:r>
            <a:r>
              <a:rPr lang="en-US" sz="1000" b="1" kern="1200" baseline="0" dirty="0">
                <a:solidFill>
                  <a:schemeClr val="tx1"/>
                </a:solidFill>
                <a:effectLst/>
              </a:rPr>
              <a:t>staff </a:t>
            </a:r>
            <a:r>
              <a:rPr lang="en-US" sz="1000" kern="1200" baseline="0" dirty="0">
                <a:solidFill>
                  <a:schemeClr val="tx1"/>
                </a:solidFill>
                <a:effectLst/>
              </a:rPr>
              <a:t>can be valuable story tellers. As long as they don’t include identifying information, they may be able to share very compelling stories—such as working with clients who were making great progress in addressing a health issue, but have now quit coming to appointments. With limited capacity, it can be easier to ask your own staff to fill out a survey or be interviewed, and if you have questions, it’s easier to track down staff. Plus, you have more opportunities to train staff to share their stories. </a:t>
            </a:r>
          </a:p>
          <a:p>
            <a:pPr marL="171450" lvl="0" indent="-171450">
              <a:buFont typeface="Arial" charset="0"/>
              <a:buChar char="•"/>
            </a:pPr>
            <a:r>
              <a:rPr lang="en-US" sz="1000" kern="1200" baseline="0" dirty="0">
                <a:solidFill>
                  <a:schemeClr val="tx1"/>
                </a:solidFill>
                <a:effectLst/>
              </a:rPr>
              <a:t>There are many compelling stories in the </a:t>
            </a:r>
            <a:r>
              <a:rPr lang="en-US" sz="1000" b="1" kern="1200" baseline="0" dirty="0">
                <a:solidFill>
                  <a:schemeClr val="tx1"/>
                </a:solidFill>
                <a:effectLst/>
              </a:rPr>
              <a:t>comments </a:t>
            </a:r>
            <a:r>
              <a:rPr lang="en-US" sz="1000" kern="1200" baseline="0" dirty="0">
                <a:solidFill>
                  <a:schemeClr val="tx1"/>
                </a:solidFill>
                <a:effectLst/>
              </a:rPr>
              <a:t>that people submitted to the Department of Homeland Security on the proposed public charge rule. You can search these public comments and pull out stories that exemplify the points you want to make based on your Overall Strategy. </a:t>
            </a:r>
            <a:r>
              <a:rPr lang="en-US" sz="1000" dirty="0"/>
              <a:t>[ADD LINK TO COMMENT}</a:t>
            </a:r>
            <a:endParaRPr lang="en-US" sz="1000" kern="1200" baseline="0" dirty="0">
              <a:solidFill>
                <a:schemeClr val="tx1"/>
              </a:solidFill>
              <a:effectLst/>
            </a:endParaRPr>
          </a:p>
          <a:p>
            <a:pPr marL="171450" indent="-171450">
              <a:buFont typeface="Arial" charset="0"/>
              <a:buChar char="•"/>
            </a:pPr>
            <a:r>
              <a:rPr lang="en-US" sz="1000" b="1" kern="1200" baseline="0" dirty="0">
                <a:solidFill>
                  <a:schemeClr val="tx1"/>
                </a:solidFill>
                <a:effectLst/>
              </a:rPr>
              <a:t>PIF</a:t>
            </a:r>
            <a:r>
              <a:rPr lang="en-US" sz="1000" kern="1200" baseline="0" dirty="0">
                <a:solidFill>
                  <a:schemeClr val="tx1"/>
                </a:solidFill>
                <a:effectLst/>
              </a:rPr>
              <a:t> has compiled other</a:t>
            </a:r>
            <a:r>
              <a:rPr lang="en-US" sz="1000" kern="1200" dirty="0">
                <a:solidFill>
                  <a:schemeClr val="tx1"/>
                </a:solidFill>
                <a:effectLst/>
              </a:rPr>
              <a:t> </a:t>
            </a:r>
            <a:r>
              <a:rPr lang="en-US" sz="1000" kern="1200" baseline="0" dirty="0">
                <a:solidFill>
                  <a:schemeClr val="tx1"/>
                </a:solidFill>
                <a:effectLst/>
              </a:rPr>
              <a:t>resources like the factsheet in this presentation and is also pulling together factsheets based on the comments to the Department of Homeland Security. You can always localize the issue by adding local data or information, but use stories from PIF materials as examples, noting that they are not from your organization but illustrate the issue</a:t>
            </a:r>
            <a:r>
              <a:rPr lang="en-US" sz="1000" dirty="0"/>
              <a:t>. </a:t>
            </a:r>
            <a:r>
              <a:rPr lang="en-US" sz="1000" dirty="0">
                <a:hlinkClick r:id="rId3"/>
              </a:rPr>
              <a:t>https://protectingimmigrantfamilies.org/analysis-research/</a:t>
            </a:r>
            <a:r>
              <a:rPr lang="en-US" sz="1000" dirty="0"/>
              <a:t> </a:t>
            </a:r>
            <a:endParaRPr lang="en-US" sz="1000" kern="1200" baseline="0" dirty="0">
              <a:solidFill>
                <a:schemeClr val="tx1"/>
              </a:solidFill>
              <a:effectLst/>
            </a:endParaRPr>
          </a:p>
          <a:p>
            <a:pPr marL="171450" lvl="0" indent="-171450">
              <a:buFont typeface="Arial" charset="0"/>
              <a:buChar char="•"/>
            </a:pPr>
            <a:r>
              <a:rPr lang="en-US" sz="1000" kern="1200" baseline="0" dirty="0">
                <a:solidFill>
                  <a:schemeClr val="tx1"/>
                </a:solidFill>
                <a:effectLst/>
              </a:rPr>
              <a:t>Finally, in telling a story, the characters don’t have to be individual people. Your </a:t>
            </a:r>
            <a:r>
              <a:rPr lang="en-US" sz="1000" b="1" kern="1200" baseline="0" dirty="0">
                <a:solidFill>
                  <a:schemeClr val="tx1"/>
                </a:solidFill>
                <a:effectLst/>
              </a:rPr>
              <a:t>organization, coalition, or city </a:t>
            </a:r>
            <a:r>
              <a:rPr lang="en-US" sz="1000" kern="1200" baseline="0" dirty="0">
                <a:solidFill>
                  <a:schemeClr val="tx1"/>
                </a:solidFill>
                <a:effectLst/>
              </a:rPr>
              <a:t>can be a character in the story, especially stories about how organizations are working to ensure that everyone has the opportunity to be healthy. </a:t>
            </a:r>
            <a:endParaRPr lang="en-US" sz="1000" kern="1200" dirty="0">
              <a:solidFill>
                <a:schemeClr val="tx1"/>
              </a:solidFill>
              <a:effectLst/>
            </a:endParaRPr>
          </a:p>
        </p:txBody>
      </p:sp>
    </p:spTree>
    <p:extLst>
      <p:ext uri="{BB962C8B-B14F-4D97-AF65-F5344CB8AC3E}">
        <p14:creationId xmlns:p14="http://schemas.microsoft.com/office/powerpoint/2010/main" val="12102048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WHO IS YOUR AUDIENCE</a:t>
            </a:r>
            <a:r>
              <a:rPr lang="en-US" b="1" baseline="0" dirty="0"/>
              <a:t>? </a:t>
            </a:r>
          </a:p>
          <a:p>
            <a:pPr marL="171450" indent="-171450">
              <a:buFont typeface="Arial" charset="0"/>
              <a:buChar char="•"/>
            </a:pPr>
            <a:r>
              <a:rPr lang="en-US" baseline="0" dirty="0"/>
              <a:t>Your overall strategy will inform your decisions about who your audience is, whether it’s elected officials or residents in your neighborhood. </a:t>
            </a:r>
          </a:p>
          <a:p>
            <a:pPr marL="171450" indent="-171450">
              <a:buFont typeface="Arial" charset="0"/>
              <a:buChar char="•"/>
            </a:pPr>
            <a:r>
              <a:rPr lang="en-US" baseline="0" dirty="0"/>
              <a:t>You can ask yourself what you want you want your audience to think or feel, and ultimately do after they hear the story? </a:t>
            </a:r>
          </a:p>
          <a:p>
            <a:pPr marL="171450" indent="-171450">
              <a:buFont typeface="Arial" charset="0"/>
              <a:buChar char="•"/>
            </a:pPr>
            <a:r>
              <a:rPr lang="en-US" baseline="0" dirty="0"/>
              <a:t>And how will you reach your audience? The Media Module provides information on reaching your target audience. </a:t>
            </a:r>
          </a:p>
          <a:p>
            <a:pPr marL="171450" indent="-171450">
              <a:buFont typeface="Arial" charset="0"/>
              <a:buChar char="•"/>
            </a:pPr>
            <a:r>
              <a:rPr lang="en-US" dirty="0"/>
              <a:t>Keeping your audience in mind as you plan is</a:t>
            </a:r>
            <a:r>
              <a:rPr lang="en-US" baseline="0" dirty="0"/>
              <a:t> an important aspect of using stories effectively to advance change. </a:t>
            </a:r>
            <a:endParaRPr lang="en-US" dirty="0"/>
          </a:p>
        </p:txBody>
      </p:sp>
    </p:spTree>
    <p:extLst>
      <p:ext uri="{BB962C8B-B14F-4D97-AF65-F5344CB8AC3E}">
        <p14:creationId xmlns:p14="http://schemas.microsoft.com/office/powerpoint/2010/main" val="1742778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MEDIA ADVOCACY SUMMARY</a:t>
            </a:r>
          </a:p>
          <a:p>
            <a:pPr marL="171450" indent="-171450">
              <a:buFont typeface="Arial" charset="0"/>
              <a:buChar char="•"/>
            </a:pPr>
            <a:r>
              <a:rPr lang="en-US" dirty="0"/>
              <a:t>This</a:t>
            </a:r>
            <a:r>
              <a:rPr lang="en-US" baseline="0" dirty="0"/>
              <a:t> is a summary of the main themes of the first part of this module. </a:t>
            </a:r>
            <a:endParaRPr lang="en-US" dirty="0"/>
          </a:p>
        </p:txBody>
      </p:sp>
    </p:spTree>
    <p:extLst>
      <p:ext uri="{BB962C8B-B14F-4D97-AF65-F5344CB8AC3E}">
        <p14:creationId xmlns:p14="http://schemas.microsoft.com/office/powerpoint/2010/main" val="814350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07542"/>
            <a:ext cx="5486400" cy="4114800"/>
          </a:xfrm>
        </p:spPr>
        <p:txBody>
          <a:bodyPr/>
          <a:lstStyle/>
          <a:p>
            <a:pPr marL="0" indent="0">
              <a:buFont typeface="Arial" charset="0"/>
              <a:buNone/>
            </a:pPr>
            <a:r>
              <a:rPr lang="en-US" b="0" dirty="0"/>
              <a:t>This is a transition slide to show what part of the presentation you are focused on</a:t>
            </a:r>
          </a:p>
        </p:txBody>
      </p:sp>
    </p:spTree>
    <p:extLst>
      <p:ext uri="{BB962C8B-B14F-4D97-AF65-F5344CB8AC3E}">
        <p14:creationId xmlns:p14="http://schemas.microsoft.com/office/powerpoint/2010/main" val="26341773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1" dirty="0"/>
              <a:t>THE POWER OF STORIES</a:t>
            </a:r>
          </a:p>
          <a:p>
            <a:pPr marL="171450" lvl="0" indent="-171450">
              <a:buFont typeface="Arial" charset="0"/>
              <a:buChar char="•"/>
            </a:pPr>
            <a:r>
              <a:rPr lang="en-US" sz="1200" dirty="0"/>
              <a:t>Before we get started, why do you think stories are important to our work? </a:t>
            </a:r>
          </a:p>
          <a:p>
            <a:pPr marL="171450" lvl="0" indent="-171450">
              <a:buFont typeface="Arial" charset="0"/>
              <a:buChar char="•"/>
            </a:pPr>
            <a:r>
              <a:rPr lang="en-US" sz="1200" dirty="0"/>
              <a:t>[Facilitator’s note—take a few answers to encourage participation and hear people’s thoughts. Many will likely align with the ideas in the module and you can note that, as well as the fact that there is a lot of wisdom in the room and we all are storytellers with stories to share in some way].  </a:t>
            </a:r>
          </a:p>
          <a:p>
            <a:pPr marL="171450" lvl="0" indent="-171450">
              <a:buFont typeface="Arial" charset="0"/>
              <a:buChar char="•"/>
            </a:pPr>
            <a:r>
              <a:rPr lang="en-US" sz="1200" b="0" i="0" u="none" strike="noStrike" kern="1200" cap="none" dirty="0">
                <a:solidFill>
                  <a:srgbClr val="000000"/>
                </a:solidFill>
                <a:effectLst/>
                <a:latin typeface="Arial"/>
                <a:ea typeface="Arial"/>
                <a:cs typeface="Arial"/>
                <a:sym typeface="Arial"/>
              </a:rPr>
              <a:t>Stories can be very powerful. Our minds are wired to tune into stories much more than data. Stories can touch our hearts, help us build empathy, and ideally, move us to action. </a:t>
            </a:r>
          </a:p>
          <a:p>
            <a:pPr marL="171450" lvl="0" indent="-171450">
              <a:buFont typeface="Arial" charset="0"/>
              <a:buChar char="•"/>
            </a:pPr>
            <a:r>
              <a:rPr lang="en-US" sz="1200" b="0" i="0" u="none" strike="noStrike" kern="1200" cap="none" dirty="0">
                <a:solidFill>
                  <a:srgbClr val="000000"/>
                </a:solidFill>
                <a:effectLst/>
                <a:latin typeface="Arial"/>
                <a:ea typeface="Arial"/>
                <a:cs typeface="Arial"/>
                <a:sym typeface="Arial"/>
              </a:rPr>
              <a:t>We know there are so many stories out there about harmful immigration policies. It’s critical to share these stories, but we need to ensure we plan ahead so we consider all the ethical implications for collecting and sharing stories. And ideally, we are supporting people to share their own stories in the way that feels most comfortable to them.</a:t>
            </a:r>
            <a:br>
              <a:rPr lang="en-US" sz="1200" b="0" i="0" u="none" strike="noStrike" kern="1200" cap="none" dirty="0">
                <a:solidFill>
                  <a:srgbClr val="000000"/>
                </a:solidFill>
                <a:effectLst/>
                <a:latin typeface="Arial"/>
                <a:ea typeface="Arial"/>
                <a:cs typeface="Arial"/>
                <a:sym typeface="Arial"/>
              </a:rPr>
            </a:br>
            <a:endParaRPr lang="en-US" dirty="0"/>
          </a:p>
        </p:txBody>
      </p:sp>
    </p:spTree>
    <p:extLst>
      <p:ext uri="{BB962C8B-B14F-4D97-AF65-F5344CB8AC3E}">
        <p14:creationId xmlns:p14="http://schemas.microsoft.com/office/powerpoint/2010/main" val="7085687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0770" y="506506"/>
            <a:ext cx="4836459" cy="2720508"/>
          </a:xfrm>
        </p:spPr>
      </p:sp>
      <p:sp>
        <p:nvSpPr>
          <p:cNvPr id="3" name="Notes Placeholder 2"/>
          <p:cNvSpPr>
            <a:spLocks noGrp="1"/>
          </p:cNvSpPr>
          <p:nvPr>
            <p:ph type="body" idx="1"/>
          </p:nvPr>
        </p:nvSpPr>
        <p:spPr>
          <a:xfrm>
            <a:off x="685799" y="3446928"/>
            <a:ext cx="5486400" cy="5033683"/>
          </a:xfrm>
        </p:spPr>
        <p:txBody>
          <a:bodyPr/>
          <a:lstStyle/>
          <a:p>
            <a:pPr marL="158750" lvl="0" indent="0">
              <a:buNone/>
            </a:pPr>
            <a:r>
              <a:rPr lang="en-US" sz="1000" b="1" kern="1200" dirty="0">
                <a:solidFill>
                  <a:schemeClr val="tx1"/>
                </a:solidFill>
                <a:effectLst/>
              </a:rPr>
              <a:t>WORKING</a:t>
            </a:r>
            <a:r>
              <a:rPr lang="en-US" sz="1000" b="1" kern="1200" baseline="0" dirty="0">
                <a:solidFill>
                  <a:schemeClr val="tx1"/>
                </a:solidFill>
                <a:effectLst/>
              </a:rPr>
              <a:t> WITH MESSENGERS</a:t>
            </a:r>
          </a:p>
          <a:p>
            <a:pPr marL="171450" lvl="0" indent="-171450">
              <a:buFont typeface="Arial" charset="0"/>
              <a:buChar char="•"/>
            </a:pPr>
            <a:r>
              <a:rPr lang="en-US" sz="1000" kern="1200" baseline="0" dirty="0">
                <a:solidFill>
                  <a:schemeClr val="tx1"/>
                </a:solidFill>
                <a:effectLst/>
              </a:rPr>
              <a:t>Does your organization or coalition have the capacity to </a:t>
            </a:r>
            <a:r>
              <a:rPr lang="en-US" sz="1000" b="1" kern="1200" baseline="0" dirty="0">
                <a:solidFill>
                  <a:schemeClr val="tx1"/>
                </a:solidFill>
                <a:effectLst/>
              </a:rPr>
              <a:t>train</a:t>
            </a:r>
            <a:r>
              <a:rPr lang="en-US" sz="1000" kern="1200" baseline="0" dirty="0">
                <a:solidFill>
                  <a:schemeClr val="tx1"/>
                </a:solidFill>
                <a:effectLst/>
              </a:rPr>
              <a:t> messengers if they will be speaking to the media or testifying? This can include helping them tie their stories to the landscape and solutions if they will be speaking to the media or policymakers.</a:t>
            </a:r>
          </a:p>
          <a:p>
            <a:pPr marL="171450" lvl="0" indent="-171450">
              <a:buFont typeface="Arial" charset="0"/>
              <a:buChar char="•"/>
            </a:pPr>
            <a:r>
              <a:rPr lang="en-US" sz="1000" kern="1200" baseline="0" dirty="0">
                <a:solidFill>
                  <a:schemeClr val="tx1"/>
                </a:solidFill>
                <a:effectLst/>
              </a:rPr>
              <a:t>If you don’t have the capacity to train messengers, you may decide to </a:t>
            </a:r>
            <a:r>
              <a:rPr lang="en-US" sz="1000" b="1" kern="1200" baseline="0" dirty="0">
                <a:solidFill>
                  <a:schemeClr val="tx1"/>
                </a:solidFill>
                <a:effectLst/>
              </a:rPr>
              <a:t>collect stories </a:t>
            </a:r>
            <a:r>
              <a:rPr lang="en-US" sz="1000" kern="1200" baseline="0" dirty="0">
                <a:solidFill>
                  <a:schemeClr val="tx1"/>
                </a:solidFill>
                <a:effectLst/>
              </a:rPr>
              <a:t>from clients or residents. Does your organization have the time and capacity to build the rapport and trust needed to interview clients? If you ask for stories about the impacts of the public charge rule, those you are asking may want to know more about the rule. Do you have resources and staff available to meet their needs? If you cannot answer questions they have or provide resources, it may be best to find another way to integrate stories into your communication. As social service or public health providers, if we bring up challenging issues with clients, we need to be prepared to answer their questions and provide support. If you provide direct services, do you have the capacity and relationships to connect clients who share their stories to community organizing groups? For example, if someone shares their story about how the proposed public charge rule is impacting them and wants to get more involved in organizing to support immigrant rights, will you be able to help them to connect to another organization? Do you have the capacity to train staff who are collecting the stories? Asking someone their story can be a very personal experience—people may share information about trauma, fear, or actions they are taking to push for change. Story collectors need to be sensitive to these issues and also have space to process their own emotions—hearing many stories of trauma and fear can also impact staff. </a:t>
            </a:r>
          </a:p>
          <a:p>
            <a:pPr marL="171450" lvl="0" indent="-171450">
              <a:buFont typeface="Arial" charset="0"/>
              <a:buChar char="•"/>
            </a:pPr>
            <a:r>
              <a:rPr lang="en-US" sz="1000" kern="1200" baseline="0" dirty="0">
                <a:solidFill>
                  <a:schemeClr val="tx1"/>
                </a:solidFill>
                <a:effectLst/>
              </a:rPr>
              <a:t>Will you conduct interviews? Surveys? Have an online submission tool? Do you need an interview guide to help story collectors in focusing on questions that are driven by the overall strategy, are ethically sound, and are concise enough to fit into a client visit? What training will you need to give to help story collectors use this tool? </a:t>
            </a:r>
          </a:p>
          <a:p>
            <a:pPr marL="171450" lvl="0" indent="-171450">
              <a:buFont typeface="Arial" charset="0"/>
              <a:buChar char="•"/>
            </a:pPr>
            <a:r>
              <a:rPr lang="en-US" sz="1000" kern="1200" baseline="0" dirty="0">
                <a:solidFill>
                  <a:schemeClr val="tx1"/>
                </a:solidFill>
                <a:effectLst/>
              </a:rPr>
              <a:t>The </a:t>
            </a:r>
            <a:r>
              <a:rPr lang="en-US" sz="1000" b="1" kern="1200" baseline="0" dirty="0">
                <a:solidFill>
                  <a:schemeClr val="tx1"/>
                </a:solidFill>
                <a:effectLst/>
              </a:rPr>
              <a:t>questions </a:t>
            </a:r>
            <a:r>
              <a:rPr lang="en-US" sz="1000" kern="1200" baseline="0" dirty="0">
                <a:solidFill>
                  <a:schemeClr val="tx1"/>
                </a:solidFill>
                <a:effectLst/>
              </a:rPr>
              <a:t>you ask will be driven by your overall strategy. If you want to collect stories about the negative impacts of the proposed rule, you will need to ask about the impacts. If you want to collect stories of resistance, you will need questions that ask about that. </a:t>
            </a:r>
          </a:p>
          <a:p>
            <a:pPr marL="171450" lvl="0" indent="-171450">
              <a:buFont typeface="Arial" charset="0"/>
              <a:buChar char="•"/>
            </a:pPr>
            <a:r>
              <a:rPr lang="en-US" sz="1000" kern="1200" baseline="0" dirty="0">
                <a:solidFill>
                  <a:schemeClr val="tx1"/>
                </a:solidFill>
                <a:effectLst/>
              </a:rPr>
              <a:t>Where will you store the stories? How will you ensure </a:t>
            </a:r>
            <a:r>
              <a:rPr lang="en-US" sz="1000" b="1" kern="1200" baseline="0" dirty="0">
                <a:solidFill>
                  <a:schemeClr val="tx1"/>
                </a:solidFill>
                <a:effectLst/>
              </a:rPr>
              <a:t>privacy and safety</a:t>
            </a:r>
            <a:r>
              <a:rPr lang="en-US" sz="1000" kern="1200" baseline="0" dirty="0">
                <a:solidFill>
                  <a:schemeClr val="tx1"/>
                </a:solidFill>
                <a:effectLst/>
              </a:rPr>
              <a:t>? Can you collect stories without using any identifying information? Can you anticipate any ways that sharing stories about your clients may jeopardize their safety? </a:t>
            </a:r>
          </a:p>
          <a:p>
            <a:pPr marL="171450" lvl="0" indent="-171450">
              <a:buFont typeface="Arial" charset="0"/>
              <a:buChar char="•"/>
            </a:pPr>
            <a:endParaRPr lang="en-US" sz="1000" kern="1200" dirty="0">
              <a:solidFill>
                <a:schemeClr val="tx1"/>
              </a:solidFill>
              <a:effectLst/>
            </a:endParaRPr>
          </a:p>
          <a:p>
            <a:pPr lvl="1"/>
            <a:endParaRPr lang="en-US" sz="1000" kern="1200" dirty="0">
              <a:solidFill>
                <a:schemeClr val="tx1"/>
              </a:solidFill>
              <a:effectLst/>
            </a:endParaRPr>
          </a:p>
        </p:txBody>
      </p:sp>
    </p:spTree>
    <p:extLst>
      <p:ext uri="{BB962C8B-B14F-4D97-AF65-F5344CB8AC3E}">
        <p14:creationId xmlns:p14="http://schemas.microsoft.com/office/powerpoint/2010/main" val="2846970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11238" y="506413"/>
            <a:ext cx="4835525" cy="2720975"/>
          </a:xfrm>
        </p:spPr>
      </p:sp>
      <p:sp>
        <p:nvSpPr>
          <p:cNvPr id="3" name="Notes Placeholder 2"/>
          <p:cNvSpPr>
            <a:spLocks noGrp="1"/>
          </p:cNvSpPr>
          <p:nvPr>
            <p:ph type="body" idx="1"/>
          </p:nvPr>
        </p:nvSpPr>
        <p:spPr>
          <a:xfrm>
            <a:off x="685799" y="3446929"/>
            <a:ext cx="5486400" cy="4114800"/>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000" b="1" dirty="0"/>
              <a:t>WORKING WITH MESSENGERS</a:t>
            </a:r>
          </a:p>
          <a:p>
            <a:pPr marL="171450" marR="0" lvl="0" indent="-171450" defTabSz="914400" eaLnBrk="1" fontAlgn="auto" latinLnBrk="0" hangingPunct="1">
              <a:lnSpc>
                <a:spcPct val="100000"/>
              </a:lnSpc>
              <a:spcBef>
                <a:spcPts val="0"/>
              </a:spcBef>
              <a:spcAft>
                <a:spcPts val="0"/>
              </a:spcAft>
              <a:buClrTx/>
              <a:buSzTx/>
              <a:tabLst/>
              <a:defRPr/>
            </a:pPr>
            <a:r>
              <a:rPr lang="en-US" sz="1000" b="0" dirty="0"/>
              <a:t>The national</a:t>
            </a:r>
            <a:r>
              <a:rPr lang="en-US" sz="1000" b="0" baseline="0" dirty="0"/>
              <a:t> PIF network had a webinar on </a:t>
            </a:r>
            <a:r>
              <a:rPr lang="en-US" sz="1000" dirty="0"/>
              <a:t>How Community-Based Organizations Can Help Document the Chilling Effects from the Proposed Public Charge Regulation. </a:t>
            </a:r>
            <a:r>
              <a:rPr lang="en-US" sz="1100" b="0" i="0" u="none" strike="noStrike" cap="none" dirty="0">
                <a:solidFill>
                  <a:srgbClr val="000000"/>
                </a:solidFill>
                <a:effectLst/>
                <a:latin typeface="Arial"/>
                <a:ea typeface="Arial"/>
                <a:cs typeface="Arial"/>
                <a:sym typeface="Arial"/>
                <a:hlinkClick r:id="rId3"/>
              </a:rPr>
              <a:t>https://www.youtube.com/watch?v=VZmj7_zGV4I&amp;feature=youtu.be</a:t>
            </a:r>
            <a:r>
              <a:rPr lang="en-US" sz="1100" b="0" i="0" u="none" strike="noStrike" cap="none" dirty="0">
                <a:solidFill>
                  <a:srgbClr val="000000"/>
                </a:solidFill>
                <a:effectLst/>
                <a:latin typeface="Arial"/>
                <a:ea typeface="Arial"/>
                <a:cs typeface="Arial"/>
                <a:sym typeface="Arial"/>
              </a:rPr>
              <a:t> </a:t>
            </a:r>
            <a:endParaRPr lang="en-US" sz="1000" dirty="0"/>
          </a:p>
          <a:p>
            <a:pPr marL="171450" marR="0" lvl="0" indent="-171450" defTabSz="914400" eaLnBrk="1" fontAlgn="auto" latinLnBrk="0" hangingPunct="1">
              <a:lnSpc>
                <a:spcPct val="100000"/>
              </a:lnSpc>
              <a:spcBef>
                <a:spcPts val="0"/>
              </a:spcBef>
              <a:spcAft>
                <a:spcPts val="0"/>
              </a:spcAft>
              <a:buClrTx/>
              <a:buSzTx/>
              <a:tabLst/>
              <a:defRPr/>
            </a:pPr>
            <a:r>
              <a:rPr lang="en-US" sz="1000" dirty="0"/>
              <a:t>These</a:t>
            </a:r>
            <a:r>
              <a:rPr lang="en-US" sz="1000" baseline="0" dirty="0"/>
              <a:t> are their recommendations for working with messengers and addressing some concerns around collecting client stories. </a:t>
            </a:r>
            <a:endParaRPr lang="en-US" sz="1000" dirty="0"/>
          </a:p>
        </p:txBody>
      </p:sp>
    </p:spTree>
    <p:extLst>
      <p:ext uri="{BB962C8B-B14F-4D97-AF65-F5344CB8AC3E}">
        <p14:creationId xmlns:p14="http://schemas.microsoft.com/office/powerpoint/2010/main" val="3752861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STORY TELLING SUMMARY</a:t>
            </a:r>
          </a:p>
          <a:p>
            <a:pPr marL="171450" indent="-171450">
              <a:buFont typeface="Arial" charset="0"/>
              <a:buChar char="•"/>
            </a:pPr>
            <a:r>
              <a:rPr lang="en-US" dirty="0"/>
              <a:t>This</a:t>
            </a:r>
            <a:r>
              <a:rPr lang="en-US" baseline="0" dirty="0"/>
              <a:t> is a summary of the main themes of the storytelling portion. </a:t>
            </a:r>
            <a:endParaRPr lang="en-US" dirty="0"/>
          </a:p>
        </p:txBody>
      </p:sp>
    </p:spTree>
    <p:extLst>
      <p:ext uri="{BB962C8B-B14F-4D97-AF65-F5344CB8AC3E}">
        <p14:creationId xmlns:p14="http://schemas.microsoft.com/office/powerpoint/2010/main" val="293380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800" y="4343400"/>
            <a:ext cx="5486400" cy="4650698"/>
          </a:xfrm>
          <a:prstGeom prst="rect">
            <a:avLst/>
          </a:prstGeom>
        </p:spPr>
        <p:txBody>
          <a:bodyPr spcFirstLastPara="1" wrap="square" lIns="91425" tIns="91425" rIns="91425" bIns="91425" anchor="t" anchorCtr="0">
            <a:noAutofit/>
          </a:bodyPr>
          <a:lstStyle/>
          <a:p>
            <a:pPr marL="0" marR="0" lvl="0" indent="0" algn="l" defTabSz="457200" rtl="0" eaLnBrk="1" fontAlgn="auto" latinLnBrk="0" hangingPunct="1">
              <a:lnSpc>
                <a:spcPct val="100000"/>
              </a:lnSpc>
              <a:spcBef>
                <a:spcPts val="0"/>
              </a:spcBef>
              <a:spcAft>
                <a:spcPts val="0"/>
              </a:spcAft>
              <a:buClrTx/>
              <a:buSzTx/>
              <a:buFont typeface="Arial" charset="0"/>
              <a:buNone/>
              <a:tabLst/>
              <a:defRPr/>
            </a:pPr>
            <a:r>
              <a:rPr lang="en-US" sz="1000" b="1" i="0" u="none" strike="noStrike" kern="1200" cap="none" baseline="0" dirty="0">
                <a:solidFill>
                  <a:schemeClr val="tx1"/>
                </a:solidFill>
                <a:effectLst/>
                <a:latin typeface="Arial"/>
                <a:ea typeface="Arial"/>
                <a:cs typeface="Arial"/>
                <a:sym typeface="Arial"/>
              </a:rPr>
              <a:t>TRAINING OBJECTIVES</a:t>
            </a: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0" i="0" u="none" strike="noStrike" kern="1200" cap="none" baseline="0" dirty="0">
                <a:solidFill>
                  <a:schemeClr val="tx1"/>
                </a:solidFill>
                <a:effectLst/>
                <a:latin typeface="Arial"/>
                <a:ea typeface="Arial"/>
                <a:cs typeface="Arial"/>
                <a:sym typeface="Arial"/>
              </a:rPr>
              <a:t>This module is a VERY QUICK overview of two important parts of addressing the proposed public charge rule: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0" i="0" u="none" strike="noStrike" kern="1200" cap="none" baseline="0" dirty="0">
                <a:solidFill>
                  <a:schemeClr val="tx1"/>
                </a:solidFill>
                <a:effectLst/>
                <a:latin typeface="Arial"/>
                <a:ea typeface="Arial"/>
                <a:cs typeface="Arial"/>
                <a:sym typeface="Arial"/>
              </a:rPr>
              <a:t>1) an introduction to </a:t>
            </a:r>
            <a:r>
              <a:rPr lang="en-US" sz="1000" b="1" i="0" u="none" strike="noStrike" kern="1200" cap="none" baseline="0" dirty="0">
                <a:solidFill>
                  <a:schemeClr val="tx1"/>
                </a:solidFill>
                <a:effectLst/>
                <a:latin typeface="Arial"/>
                <a:ea typeface="Arial"/>
                <a:cs typeface="Arial"/>
                <a:sym typeface="Arial"/>
              </a:rPr>
              <a:t>media advocacy. </a:t>
            </a:r>
            <a:r>
              <a:rPr lang="en-US" sz="1000" b="0" i="0" u="none" strike="noStrike" kern="1200" cap="none" baseline="0" dirty="0">
                <a:solidFill>
                  <a:schemeClr val="tx1"/>
                </a:solidFill>
                <a:effectLst/>
                <a:latin typeface="Arial"/>
                <a:ea typeface="Arial"/>
                <a:cs typeface="Arial"/>
                <a:sym typeface="Arial"/>
              </a:rPr>
              <a:t>This includes tools, such as developing an overall strategy and </a:t>
            </a:r>
            <a:r>
              <a:rPr lang="en-US" sz="1000" b="1" i="0" u="none" strike="noStrike" kern="1200" cap="none" baseline="0" dirty="0">
                <a:solidFill>
                  <a:schemeClr val="tx1"/>
                </a:solidFill>
                <a:effectLst/>
                <a:latin typeface="Arial"/>
                <a:ea typeface="Arial"/>
                <a:cs typeface="Arial"/>
                <a:sym typeface="Arial"/>
              </a:rPr>
              <a:t>strategic messages</a:t>
            </a:r>
            <a:r>
              <a:rPr lang="en-US" sz="1000" b="0" i="0" u="none" strike="noStrike" kern="1200" cap="none" baseline="0" dirty="0">
                <a:solidFill>
                  <a:schemeClr val="tx1"/>
                </a:solidFill>
                <a:effectLst/>
                <a:latin typeface="Arial"/>
                <a:ea typeface="Arial"/>
                <a:cs typeface="Arial"/>
                <a:sym typeface="Arial"/>
              </a:rPr>
              <a:t>, that are helpful in any form of communication, even if you are not communicating directly to the media. This module will also help you think strategically about if and how you use the media to advance your work on the public charge rule.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0" i="0" u="none" strike="noStrike" kern="1200" cap="none" baseline="0" dirty="0">
                <a:solidFill>
                  <a:schemeClr val="tx1"/>
                </a:solidFill>
                <a:effectLst/>
                <a:latin typeface="Arial"/>
                <a:ea typeface="Arial"/>
                <a:cs typeface="Arial"/>
                <a:sym typeface="Arial"/>
              </a:rPr>
              <a:t>2) an overview of </a:t>
            </a:r>
            <a:r>
              <a:rPr lang="en-US" sz="1000" b="1" i="0" u="none" strike="noStrike" kern="1200" cap="none" baseline="0" dirty="0">
                <a:solidFill>
                  <a:schemeClr val="tx1"/>
                </a:solidFill>
                <a:effectLst/>
                <a:latin typeface="Arial"/>
                <a:ea typeface="Arial"/>
                <a:cs typeface="Arial"/>
                <a:sym typeface="Arial"/>
              </a:rPr>
              <a:t>8 tips on communicating </a:t>
            </a:r>
            <a:r>
              <a:rPr lang="en-US" sz="1000" b="0" i="0" u="none" strike="noStrike" kern="1200" cap="none" baseline="0" dirty="0">
                <a:solidFill>
                  <a:schemeClr val="tx1"/>
                </a:solidFill>
                <a:effectLst/>
                <a:latin typeface="Arial"/>
                <a:ea typeface="Arial"/>
                <a:cs typeface="Arial"/>
                <a:sym typeface="Arial"/>
              </a:rPr>
              <a:t>more effectively about the proposed public charge rule. The language we use matters and there are some ways we can collectively be more effective in communicating about the public charge rule.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0" i="0" u="none" strike="noStrike" kern="1200" cap="none" baseline="0" dirty="0">
                <a:solidFill>
                  <a:schemeClr val="tx1"/>
                </a:solidFill>
                <a:effectLst/>
                <a:latin typeface="Arial"/>
                <a:ea typeface="Arial"/>
                <a:cs typeface="Arial"/>
                <a:sym typeface="Arial"/>
              </a:rPr>
              <a:t>This module also covers how we can use storytelling to advance our work around public charge and immigration policy, looking at: </a:t>
            </a:r>
          </a:p>
          <a:p>
            <a:pPr marL="1085850" marR="0" lvl="2"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1" i="0" u="none" strike="noStrike" kern="1200" cap="none" baseline="0" dirty="0">
                <a:solidFill>
                  <a:schemeClr val="tx1"/>
                </a:solidFill>
                <a:effectLst/>
                <a:latin typeface="Arial"/>
                <a:ea typeface="Arial"/>
                <a:cs typeface="Arial"/>
                <a:sym typeface="Arial"/>
              </a:rPr>
              <a:t>Why are you using stories? </a:t>
            </a:r>
            <a:r>
              <a:rPr lang="en-US" sz="1000" b="0" i="0" u="none" strike="noStrike" kern="1200" cap="none" baseline="0" dirty="0">
                <a:solidFill>
                  <a:schemeClr val="tx1"/>
                </a:solidFill>
                <a:effectLst/>
                <a:latin typeface="Arial"/>
                <a:ea typeface="Arial"/>
                <a:cs typeface="Arial"/>
                <a:sym typeface="Arial"/>
              </a:rPr>
              <a:t>We will clarify why and how we can effectively use stories. We call this the overall strategy. </a:t>
            </a:r>
          </a:p>
          <a:p>
            <a:pPr marL="1085850" marR="0" lvl="2"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1" i="0" u="none" strike="noStrike" kern="1200" cap="none" baseline="0" dirty="0">
                <a:solidFill>
                  <a:schemeClr val="tx1"/>
                </a:solidFill>
                <a:effectLst/>
                <a:latin typeface="Arial"/>
                <a:ea typeface="Arial"/>
                <a:cs typeface="Arial"/>
                <a:sym typeface="Arial"/>
              </a:rPr>
              <a:t>What stories do we want to tell? </a:t>
            </a:r>
            <a:r>
              <a:rPr lang="en-US" sz="1000" b="0" i="0" u="none" strike="noStrike" kern="1200" cap="none" baseline="0" dirty="0">
                <a:solidFill>
                  <a:schemeClr val="tx1"/>
                </a:solidFill>
                <a:effectLst/>
                <a:latin typeface="Arial"/>
                <a:ea typeface="Arial"/>
                <a:cs typeface="Arial"/>
                <a:sym typeface="Arial"/>
              </a:rPr>
              <a:t>We will identify elements of an effective story. This is our message strategy. </a:t>
            </a:r>
          </a:p>
          <a:p>
            <a:pPr marL="1085850" marR="0" lvl="2"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1" i="0" u="none" strike="noStrike" kern="1200" cap="none" baseline="0" dirty="0">
                <a:solidFill>
                  <a:schemeClr val="tx1"/>
                </a:solidFill>
                <a:effectLst/>
                <a:latin typeface="Arial"/>
                <a:ea typeface="Arial"/>
                <a:cs typeface="Arial"/>
                <a:sym typeface="Arial"/>
              </a:rPr>
              <a:t>What are the considerations for collecting stories? </a:t>
            </a:r>
            <a:r>
              <a:rPr lang="en-US" sz="1000" b="0" i="0" u="none" strike="noStrike" kern="1200" cap="none" baseline="0" dirty="0">
                <a:solidFill>
                  <a:schemeClr val="tx1"/>
                </a:solidFill>
                <a:effectLst/>
                <a:latin typeface="Arial"/>
                <a:ea typeface="Arial"/>
                <a:cs typeface="Arial"/>
                <a:sym typeface="Arial"/>
              </a:rPr>
              <a:t>Describe some concerns and considerations for collecting and sharing stories that you can continue discussing in your organization or coalition. </a:t>
            </a:r>
          </a:p>
          <a:p>
            <a:pPr marL="628650" marR="0" lvl="1" indent="-171450" algn="l" defTabSz="457200" rtl="0" eaLnBrk="1" fontAlgn="auto" latinLnBrk="0" hangingPunct="1">
              <a:lnSpc>
                <a:spcPct val="100000"/>
              </a:lnSpc>
              <a:spcBef>
                <a:spcPts val="0"/>
              </a:spcBef>
              <a:spcAft>
                <a:spcPts val="0"/>
              </a:spcAft>
              <a:buClrTx/>
              <a:buSzTx/>
              <a:buFont typeface="Arial" charset="0"/>
              <a:buChar char="•"/>
              <a:tabLst/>
              <a:defRPr/>
            </a:pPr>
            <a:endParaRPr lang="en-US" sz="1000" b="0" i="0" u="none" strike="noStrike" kern="1200" cap="none" baseline="0" dirty="0">
              <a:solidFill>
                <a:schemeClr val="tx1"/>
              </a:solidFill>
              <a:effectLst/>
              <a:latin typeface="Arial"/>
              <a:ea typeface="Arial"/>
              <a:cs typeface="Arial"/>
              <a:sym typeface="Arial"/>
            </a:endParaRPr>
          </a:p>
          <a:p>
            <a:pPr marL="171450" marR="0" lvl="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0" i="0" u="none" strike="noStrike" kern="1200" cap="none" baseline="0" dirty="0">
                <a:solidFill>
                  <a:schemeClr val="tx1"/>
                </a:solidFill>
                <a:effectLst/>
                <a:latin typeface="Arial"/>
                <a:ea typeface="Arial"/>
                <a:cs typeface="Arial"/>
                <a:sym typeface="Arial"/>
              </a:rPr>
              <a:t>We’d like to note that this is a very quick overview of media advocacy to provide a foundation for you to think through communicating effectively and using the media. BMSG encourages you to visit their website where they have numerous tools, resources, and case studies that provide more depth and information about the areas covered in this module. BMSG also offers longer, in-depth trainings. BMSG also offers longer, in-depth trainings. Please contact </a:t>
            </a:r>
            <a:r>
              <a:rPr lang="en-US" sz="1000" b="0" i="0" u="none" strike="noStrike" kern="1200" cap="none" dirty="0" err="1">
                <a:solidFill>
                  <a:schemeClr val="tx1"/>
                </a:solidFill>
                <a:effectLst/>
                <a:latin typeface="Arial"/>
                <a:ea typeface="Arial"/>
                <a:cs typeface="Arial"/>
                <a:sym typeface="Arial"/>
              </a:rPr>
              <a:t>Shaddai</a:t>
            </a:r>
            <a:r>
              <a:rPr lang="en-US" sz="1000" b="0" i="0" u="none" strike="noStrike" kern="1200" cap="none" dirty="0">
                <a:solidFill>
                  <a:schemeClr val="tx1"/>
                </a:solidFill>
                <a:effectLst/>
                <a:latin typeface="Arial"/>
                <a:ea typeface="Arial"/>
                <a:cs typeface="Arial"/>
                <a:sym typeface="Arial"/>
              </a:rPr>
              <a:t> Martinez-Cuestas at</a:t>
            </a:r>
            <a:r>
              <a:rPr lang="en-US" sz="1000" b="0" i="0" u="none" strike="noStrike" kern="1200" cap="none" baseline="0" dirty="0">
                <a:solidFill>
                  <a:schemeClr val="tx1"/>
                </a:solidFill>
                <a:effectLst/>
                <a:latin typeface="Arial"/>
                <a:ea typeface="Arial"/>
                <a:cs typeface="Arial"/>
                <a:sym typeface="Arial"/>
              </a:rPr>
              <a:t> </a:t>
            </a:r>
            <a:r>
              <a:rPr lang="en-US" sz="1000" b="0" i="0" u="none" strike="noStrike" kern="1200" cap="none" baseline="0" dirty="0" err="1">
                <a:solidFill>
                  <a:schemeClr val="tx1"/>
                </a:solidFill>
                <a:effectLst/>
                <a:latin typeface="Arial"/>
                <a:ea typeface="Arial"/>
                <a:cs typeface="Arial"/>
                <a:sym typeface="Arial"/>
              </a:rPr>
              <a:t>cuestas@bmsg.org</a:t>
            </a:r>
            <a:r>
              <a:rPr lang="en-US" sz="1000" b="0" i="0" u="none" strike="noStrike" kern="1200" cap="none" baseline="0" dirty="0">
                <a:solidFill>
                  <a:schemeClr val="tx1"/>
                </a:solidFill>
                <a:effectLst/>
                <a:latin typeface="Arial"/>
                <a:ea typeface="Arial"/>
                <a:cs typeface="Arial"/>
                <a:sym typeface="Arial"/>
              </a:rPr>
              <a:t> for more information on trainings. </a:t>
            </a:r>
            <a:endParaRPr lang="en-US" sz="1000" b="0" i="0" u="none"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492955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07542"/>
            <a:ext cx="5486400" cy="4114800"/>
          </a:xfrm>
        </p:spPr>
        <p:txBody>
          <a:bodyPr/>
          <a:lstStyle/>
          <a:p>
            <a:pPr marL="0" indent="0">
              <a:buFont typeface="Arial" charset="0"/>
              <a:buNone/>
            </a:pPr>
            <a:r>
              <a:rPr lang="en-US" b="0" dirty="0"/>
              <a:t>This is a transition slide to show what part of the presentation you are focused on</a:t>
            </a:r>
          </a:p>
        </p:txBody>
      </p:sp>
    </p:spTree>
    <p:extLst>
      <p:ext uri="{BB962C8B-B14F-4D97-AF65-F5344CB8AC3E}">
        <p14:creationId xmlns:p14="http://schemas.microsoft.com/office/powerpoint/2010/main" val="111165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1" dirty="0"/>
              <a:t>COMMUNICATING</a:t>
            </a:r>
            <a:r>
              <a:rPr lang="en-US" b="1" baseline="0" dirty="0"/>
              <a:t> ABOUT PUBLIC CHARGE </a:t>
            </a:r>
          </a:p>
          <a:p>
            <a:pPr marL="171450" indent="-171450">
              <a:buFont typeface="Arial" charset="0"/>
              <a:buChar char="•"/>
            </a:pPr>
            <a:r>
              <a:rPr lang="en-US" baseline="0" dirty="0"/>
              <a:t>Next, BMSG has 8 tips on communicating effectively about public charge. </a:t>
            </a:r>
          </a:p>
          <a:p>
            <a:pPr marL="171450" indent="-171450">
              <a:buFont typeface="Arial" charset="0"/>
              <a:buChar char="•"/>
            </a:pPr>
            <a:r>
              <a:rPr lang="en-US" baseline="0" dirty="0"/>
              <a:t>You can read more about these tips here: </a:t>
            </a:r>
            <a:r>
              <a:rPr lang="en-US" dirty="0">
                <a:hlinkClick r:id="rId3"/>
              </a:rPr>
              <a:t>http://www.bmsg.org/blog/immigration-public-charge-strategic-communication-tips/</a:t>
            </a:r>
            <a:endParaRPr lang="en-US" dirty="0"/>
          </a:p>
          <a:p>
            <a:endParaRPr lang="en-US" dirty="0"/>
          </a:p>
        </p:txBody>
      </p:sp>
    </p:spTree>
    <p:extLst>
      <p:ext uri="{BB962C8B-B14F-4D97-AF65-F5344CB8AC3E}">
        <p14:creationId xmlns:p14="http://schemas.microsoft.com/office/powerpoint/2010/main" val="18009642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US" b="1" dirty="0"/>
              <a:t>LEAD WITH YOUR OWN FRAME,</a:t>
            </a:r>
            <a:r>
              <a:rPr lang="en-US" b="1" baseline="0" dirty="0"/>
              <a:t> NOT YOUR OPPOSITION’S</a:t>
            </a:r>
            <a:endParaRPr lang="en-US" b="1" dirty="0"/>
          </a:p>
          <a:p>
            <a:pPr marL="171450" indent="-171450">
              <a:buFont typeface="Arial" charset="0"/>
              <a:buChar char="•"/>
            </a:pPr>
            <a:r>
              <a:rPr lang="en-US" dirty="0"/>
              <a:t>This connects back to the first part of the module and the discussion on framing. </a:t>
            </a:r>
          </a:p>
          <a:p>
            <a:pPr marL="171450" indent="-171450">
              <a:buFont typeface="Arial" charset="0"/>
              <a:buChar char="•"/>
            </a:pPr>
            <a:r>
              <a:rPr lang="en-US" dirty="0"/>
              <a:t>Often when</a:t>
            </a:r>
            <a:r>
              <a:rPr lang="en-US" baseline="0" dirty="0"/>
              <a:t> we </a:t>
            </a:r>
            <a:r>
              <a:rPr lang="en-US" dirty="0"/>
              <a:t>are rebutting ideas,</a:t>
            </a:r>
            <a:r>
              <a:rPr lang="en-US" baseline="0" dirty="0"/>
              <a:t> we end up using the opposition’s words and frames in our rebuttal. For example, in showing the immigrants pay taxes and use fewer services, we’ve seen advocates use the opposition’s frame (e.g. Immigrants are NOT a drain on the system!). We know from framing research that even if you are rebutting the opposition, using their language triggers the opposition’s frame and in this example, uses the same dehumanizing language. </a:t>
            </a:r>
            <a:r>
              <a:rPr lang="en-US" dirty="0"/>
              <a:t>This example inadvertently primes people to think about immigrants as a drain on the system. </a:t>
            </a:r>
            <a:endParaRPr lang="en-US" baseline="0" dirty="0"/>
          </a:p>
          <a:p>
            <a:pPr marL="171450" indent="-171450">
              <a:buFont typeface="Arial" charset="0"/>
              <a:buChar char="•"/>
            </a:pPr>
            <a:r>
              <a:rPr lang="en-US" baseline="0" dirty="0"/>
              <a:t>Public charge itself is a dehumanizing term. Use it once and move on and focus on it as a rule or regulation. When we label people as a thing, like a public charge, it’s dehumanizing. </a:t>
            </a:r>
          </a:p>
          <a:p>
            <a:pPr marL="171450" indent="-171450">
              <a:buFont typeface="Arial" charset="0"/>
              <a:buChar char="•"/>
            </a:pPr>
            <a:r>
              <a:rPr lang="en-US" baseline="0" dirty="0"/>
              <a:t>Watch for words that show you are about to step into the opposition’s frame. </a:t>
            </a:r>
          </a:p>
          <a:p>
            <a:pPr marL="171450" indent="-171450">
              <a:buFont typeface="Arial" charset="0"/>
              <a:buChar char="•"/>
            </a:pPr>
            <a:r>
              <a:rPr lang="en-US" baseline="0" dirty="0"/>
              <a:t>Focus your messages and any responses to questions on your message, your frame, why this issue matter to you, and what you envision as the solution. Practice using the Message Development Strategy from the first part of this module so you can always stay in your message. </a:t>
            </a:r>
          </a:p>
          <a:p>
            <a:pPr marL="171450" indent="-171450">
              <a:buFont typeface="Arial" charset="0"/>
              <a:buChar char="•"/>
            </a:pPr>
            <a:endParaRPr lang="en-US" baseline="0" dirty="0"/>
          </a:p>
          <a:p>
            <a:pPr marL="171450" indent="-171450">
              <a:buFont typeface="Arial" charset="0"/>
              <a:buChar char="•"/>
            </a:pPr>
            <a:endParaRPr lang="en-US" dirty="0"/>
          </a:p>
          <a:p>
            <a:endParaRPr lang="en-US" dirty="0"/>
          </a:p>
        </p:txBody>
      </p:sp>
    </p:spTree>
    <p:extLst>
      <p:ext uri="{BB962C8B-B14F-4D97-AF65-F5344CB8AC3E}">
        <p14:creationId xmlns:p14="http://schemas.microsoft.com/office/powerpoint/2010/main" val="248684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100" b="1" i="0" u="none" strike="noStrike" kern="1200" cap="none" dirty="0">
                <a:solidFill>
                  <a:schemeClr val="tx1"/>
                </a:solidFill>
                <a:effectLst/>
                <a:latin typeface="Arial"/>
                <a:ea typeface="Arial"/>
                <a:cs typeface="Arial"/>
                <a:sym typeface="Arial"/>
              </a:rPr>
              <a:t>AVOID THE GOOD/BAD</a:t>
            </a:r>
            <a:r>
              <a:rPr lang="en-US" sz="1100" b="1" i="0" u="none" strike="noStrike" kern="1200" cap="none" baseline="0" dirty="0">
                <a:solidFill>
                  <a:schemeClr val="tx1"/>
                </a:solidFill>
                <a:effectLst/>
                <a:latin typeface="Arial"/>
                <a:ea typeface="Arial"/>
                <a:cs typeface="Arial"/>
                <a:sym typeface="Arial"/>
              </a:rPr>
              <a:t> IMMIGRANT TRAP</a:t>
            </a:r>
            <a:endParaRPr lang="en-US" sz="1100" b="1" i="0" u="none" strike="noStrike" kern="1200" cap="none" dirty="0">
              <a:solidFill>
                <a:schemeClr val="tx1"/>
              </a:solidFill>
              <a:effectLst/>
              <a:latin typeface="Arial"/>
              <a:ea typeface="Arial"/>
              <a:cs typeface="Arial"/>
              <a:sym typeface="Arial"/>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cap="none" dirty="0">
                <a:solidFill>
                  <a:schemeClr val="tx1"/>
                </a:solidFill>
                <a:effectLst/>
                <a:latin typeface="Arial"/>
                <a:ea typeface="Arial"/>
                <a:cs typeface="Arial"/>
                <a:sym typeface="Arial"/>
              </a:rPr>
              <a:t>People come to the United States in many ways, under many circumstances, and for many reasons. However, we still see people communicating about the public charge test in a way that falls into or “deserving/undeserving” language trap (e.g.</a:t>
            </a:r>
            <a:r>
              <a:rPr lang="en-US" sz="1100" b="0" i="0" u="none" strike="noStrike" kern="1200" cap="none" baseline="0" dirty="0">
                <a:solidFill>
                  <a:schemeClr val="tx1"/>
                </a:solidFill>
                <a:effectLst/>
                <a:latin typeface="Arial"/>
                <a:ea typeface="Arial"/>
                <a:cs typeface="Arial"/>
                <a:sym typeface="Arial"/>
              </a:rPr>
              <a:t> people who have followed all the rules)</a:t>
            </a:r>
            <a:r>
              <a:rPr lang="en-US" sz="1100" b="0" i="0" u="none" strike="noStrike" kern="1200" cap="none" dirty="0">
                <a:solidFill>
                  <a:schemeClr val="tx1"/>
                </a:solidFill>
                <a:effectLst/>
                <a:latin typeface="Arial"/>
                <a:ea typeface="Arial"/>
                <a:cs typeface="Arial"/>
                <a:sym typeface="Arial"/>
              </a:rPr>
              <a:t>.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cap="none" dirty="0">
                <a:solidFill>
                  <a:schemeClr val="tx1"/>
                </a:solidFill>
                <a:effectLst/>
                <a:latin typeface="Arial"/>
                <a:ea typeface="Arial"/>
                <a:cs typeface="Arial"/>
                <a:sym typeface="Arial"/>
              </a:rPr>
              <a:t>This important recommendation comes directly from immigrant rights group.</a:t>
            </a:r>
            <a:r>
              <a:rPr lang="en-US" sz="1100" b="0" i="0" u="none" strike="noStrike" kern="1200" cap="none" baseline="0" dirty="0">
                <a:solidFill>
                  <a:schemeClr val="tx1"/>
                </a:solidFill>
                <a:effectLst/>
                <a:latin typeface="Arial"/>
                <a:ea typeface="Arial"/>
                <a:cs typeface="Arial"/>
                <a:sym typeface="Arial"/>
              </a:rPr>
              <a:t> In some news articles or organizational statements around public charge, </a:t>
            </a:r>
            <a:r>
              <a:rPr lang="en-US" sz="1100" b="0" i="0" u="none" strike="noStrike" kern="1200" cap="none" dirty="0">
                <a:solidFill>
                  <a:schemeClr val="tx1"/>
                </a:solidFill>
                <a:effectLst/>
                <a:latin typeface="Arial"/>
                <a:ea typeface="Arial"/>
                <a:cs typeface="Arial"/>
                <a:sym typeface="Arial"/>
              </a:rPr>
              <a:t>we</a:t>
            </a:r>
            <a:r>
              <a:rPr lang="en-US" sz="1100" b="0" i="0" u="none" strike="noStrike" kern="1200" cap="none" baseline="0" dirty="0">
                <a:solidFill>
                  <a:schemeClr val="tx1"/>
                </a:solidFill>
                <a:effectLst/>
                <a:latin typeface="Arial"/>
                <a:ea typeface="Arial"/>
                <a:cs typeface="Arial"/>
                <a:sym typeface="Arial"/>
              </a:rPr>
              <a:t>’ve seen advocates use language such as “they’ve done everything right” or “immigrants on the legal path” which triggers thinking about those on the “illegal” path, a frame we do not want to use. Falling into this trap can make the broader fight for justice for all immigrants harder.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cap="none" dirty="0">
                <a:solidFill>
                  <a:schemeClr val="tx1"/>
                </a:solidFill>
                <a:effectLst/>
                <a:latin typeface="Arial"/>
                <a:ea typeface="Arial"/>
                <a:cs typeface="Arial"/>
                <a:sym typeface="Arial"/>
              </a:rPr>
              <a:t>If we are focused on the social and public health impacts of immigration policy, we must be concerned with the health and well-being of all immigrants. Using divisive language will only make it more challenging in the long run for public health advocates to describe how current immigration policies are rigged against health and well-being and show why these policies need to change.</a:t>
            </a:r>
          </a:p>
          <a:p>
            <a:endParaRPr lang="en-US" dirty="0"/>
          </a:p>
        </p:txBody>
      </p:sp>
    </p:spTree>
    <p:extLst>
      <p:ext uri="{BB962C8B-B14F-4D97-AF65-F5344CB8AC3E}">
        <p14:creationId xmlns:p14="http://schemas.microsoft.com/office/powerpoint/2010/main" val="13284861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charset="0"/>
              <a:buNone/>
            </a:pPr>
            <a:r>
              <a:rPr lang="en-US" b="1" dirty="0"/>
              <a:t>TIE YOUR SPECIFIC</a:t>
            </a:r>
            <a:r>
              <a:rPr lang="en-US" b="1" baseline="0" dirty="0"/>
              <a:t> FOCUS TO BROADER SOCIAL AND PUBLIC HEALTH IMPACTS</a:t>
            </a:r>
            <a:endParaRPr lang="en-US" b="1" dirty="0"/>
          </a:p>
          <a:p>
            <a:pPr marL="171450" indent="-171450">
              <a:buFont typeface="Arial" charset="0"/>
              <a:buChar char="•"/>
            </a:pPr>
            <a:r>
              <a:rPr lang="en-US" dirty="0"/>
              <a:t>When</a:t>
            </a:r>
            <a:r>
              <a:rPr lang="en-US" baseline="0" dirty="0"/>
              <a:t> a leaked draft of the proposed changes to the public charge came out, and was then updated, some social services and public health organizations noted that the released version was good news—their specific program was not included. We agree that the more programs that are excluded from the proposed expansion and any final ruling, the better. But public health is holistic and we won’t have truly healthy communities unless we fight for all areas of health. </a:t>
            </a:r>
          </a:p>
          <a:p>
            <a:pPr marL="171450" indent="-171450">
              <a:buFont typeface="Arial" charset="0"/>
              <a:buChar char="•"/>
            </a:pPr>
            <a:r>
              <a:rPr lang="en-US" sz="1100" b="0" i="0" u="none" strike="noStrike" kern="1200" cap="none" dirty="0">
                <a:solidFill>
                  <a:schemeClr val="tx1"/>
                </a:solidFill>
                <a:effectLst/>
                <a:latin typeface="Arial"/>
                <a:ea typeface="Arial"/>
                <a:cs typeface="Arial"/>
                <a:sym typeface="Arial"/>
              </a:rPr>
              <a:t>Social services and public health have a stronger voice when we are unified. When we speak about only one program that the proposed expansion might impact without bringing in the broader context of how the entire rule expansion harms public health, we fall into the trap of working in silos. </a:t>
            </a:r>
          </a:p>
          <a:p>
            <a:pPr marL="171450" indent="-171450">
              <a:buFont typeface="Arial" charset="0"/>
              <a:buChar char="•"/>
            </a:pPr>
            <a:r>
              <a:rPr lang="en-US" sz="1100" b="0" i="0" u="none" strike="noStrike" kern="1200" cap="none" dirty="0">
                <a:solidFill>
                  <a:schemeClr val="tx1"/>
                </a:solidFill>
                <a:effectLst/>
                <a:latin typeface="Arial"/>
                <a:ea typeface="Arial"/>
                <a:cs typeface="Arial"/>
                <a:sym typeface="Arial"/>
              </a:rPr>
              <a:t>We can and should do both: Give examples of how the proposal is detrimental to housing, nutrition, health care, and other specific areas that impact health, and tie this back to the broad need for sound, comprehensive federal policy that prioritizes health, not partisan politics.</a:t>
            </a:r>
            <a:endParaRPr lang="en-US" dirty="0"/>
          </a:p>
        </p:txBody>
      </p:sp>
    </p:spTree>
    <p:extLst>
      <p:ext uri="{BB962C8B-B14F-4D97-AF65-F5344CB8AC3E}">
        <p14:creationId xmlns:p14="http://schemas.microsoft.com/office/powerpoint/2010/main" val="1678447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400"/>
            <a:ext cx="5486400" cy="4442012"/>
          </a:xfrm>
        </p:spPr>
        <p:txBody>
          <a:bodyPr/>
          <a:lstStyle/>
          <a:p>
            <a:pPr marL="0" indent="0" fontAlgn="base">
              <a:buFont typeface="Arial" charset="0"/>
              <a:buNone/>
            </a:pPr>
            <a:r>
              <a:rPr lang="en-US" sz="1000" b="1" i="0" kern="1200" dirty="0">
                <a:solidFill>
                  <a:schemeClr val="tx1"/>
                </a:solidFill>
                <a:effectLst/>
              </a:rPr>
              <a:t>BE INTENTIONAL ABOUT DEFINITIONS AND SPOKESPEOPLE</a:t>
            </a:r>
          </a:p>
          <a:p>
            <a:pPr marL="171450" indent="-171450" fontAlgn="base">
              <a:buFont typeface="Arial" charset="0"/>
              <a:buChar char="•"/>
            </a:pPr>
            <a:r>
              <a:rPr lang="en-US" sz="1000" b="1" i="0" kern="1200" dirty="0">
                <a:solidFill>
                  <a:schemeClr val="tx1"/>
                </a:solidFill>
                <a:effectLst/>
              </a:rPr>
              <a:t>Spokespeople: </a:t>
            </a:r>
            <a:r>
              <a:rPr lang="en-US" sz="1000" b="0" i="0" kern="1200" dirty="0">
                <a:solidFill>
                  <a:schemeClr val="tx1"/>
                </a:solidFill>
                <a:effectLst/>
              </a:rPr>
              <a:t>In</a:t>
            </a:r>
            <a:r>
              <a:rPr lang="en-US" sz="1000" b="0" i="0" kern="1200" baseline="0" dirty="0">
                <a:solidFill>
                  <a:schemeClr val="tx1"/>
                </a:solidFill>
                <a:effectLst/>
              </a:rPr>
              <a:t> </a:t>
            </a:r>
            <a:r>
              <a:rPr lang="en-US" sz="1000" b="0" i="0" kern="1200" dirty="0">
                <a:solidFill>
                  <a:schemeClr val="tx1"/>
                </a:solidFill>
                <a:effectLst/>
              </a:rPr>
              <a:t>both in messages to clients or people who might be fearful of using services and advocacy</a:t>
            </a:r>
            <a:r>
              <a:rPr lang="en-US" sz="1000" b="0" i="0" kern="1200" baseline="0" dirty="0">
                <a:solidFill>
                  <a:schemeClr val="tx1"/>
                </a:solidFill>
                <a:effectLst/>
              </a:rPr>
              <a:t> messages, having immigrant voices at the forefront is critical. </a:t>
            </a:r>
          </a:p>
          <a:p>
            <a:pPr marL="171450" indent="-171450" fontAlgn="base">
              <a:buFont typeface="Arial" charset="0"/>
              <a:buChar char="•"/>
            </a:pPr>
            <a:r>
              <a:rPr lang="en-US" sz="1000" b="0" i="0" kern="1200" baseline="0" dirty="0">
                <a:solidFill>
                  <a:schemeClr val="tx1"/>
                </a:solidFill>
                <a:effectLst/>
              </a:rPr>
              <a:t>Alameda County, CA wanted to reach community members to let them know that elected leaders and the public health department value immigrants and that people should continue to use needed county social and health services. Supervisor Wilma Chan spoke of her family’s immigration experience. A resident facing landlord harassment spoke with her legal representative about how she realized she could fight back and had a right to be safe in her apartment. The Alameda County Health Officer spoke of the public health impacts of both rhetoric and policy. This is a good example of the types of spokespeople who are effective messengers about public charge. When BMSG has analyzed the news, unfortunately, they have seen fewer public health and immigrant voices in news stories about immigration. If we can increase these voices in news coverage, it can show a different side of the story to the public and policymakers. [Facilitators: here are two resources on a news analysis of how immigration is covered in four California counties: </a:t>
            </a:r>
            <a:r>
              <a:rPr lang="en-US" sz="1000" dirty="0">
                <a:hlinkClick r:id="rId3"/>
              </a:rPr>
              <a:t>http://www.bmsg.org/blog/how-news-coverage-perpetuates-harmful-language-about-immigration/</a:t>
            </a:r>
            <a:r>
              <a:rPr lang="en-US" sz="1000" dirty="0"/>
              <a:t> and </a:t>
            </a:r>
            <a:r>
              <a:rPr lang="en-US" sz="1000" dirty="0">
                <a:hlinkClick r:id="rId4"/>
              </a:rPr>
              <a:t>http://www.bmsg.org/resources/publications/immigration-in-the-news-an-analysis-of-coverage-from-four-california-counties/</a:t>
            </a:r>
            <a:r>
              <a:rPr lang="en-US" sz="1000" dirty="0"/>
              <a:t>) </a:t>
            </a:r>
            <a:endParaRPr lang="en-US" sz="1000" b="0" i="0" kern="1200" dirty="0">
              <a:solidFill>
                <a:schemeClr val="tx1"/>
              </a:solidFill>
              <a:effectLst/>
            </a:endParaRPr>
          </a:p>
          <a:p>
            <a:pPr marL="171450" marR="0" indent="-171450" algn="l" defTabSz="457200" rtl="0" eaLnBrk="1" fontAlgn="base" latinLnBrk="0" hangingPunct="1">
              <a:lnSpc>
                <a:spcPct val="100000"/>
              </a:lnSpc>
              <a:spcBef>
                <a:spcPts val="0"/>
              </a:spcBef>
              <a:spcAft>
                <a:spcPts val="0"/>
              </a:spcAft>
              <a:buClrTx/>
              <a:buSzTx/>
              <a:buFont typeface="Arial" charset="0"/>
              <a:buChar char="•"/>
              <a:tabLst/>
              <a:defRPr/>
            </a:pPr>
            <a:r>
              <a:rPr lang="en-US" sz="1000" b="1" i="0" kern="1200" dirty="0">
                <a:solidFill>
                  <a:schemeClr val="tx1"/>
                </a:solidFill>
                <a:effectLst/>
              </a:rPr>
              <a:t>Definitions:</a:t>
            </a:r>
            <a:r>
              <a:rPr lang="en-US" sz="1000" b="1" i="0" kern="1200" baseline="0" dirty="0">
                <a:solidFill>
                  <a:schemeClr val="tx1"/>
                </a:solidFill>
                <a:effectLst/>
              </a:rPr>
              <a:t> </a:t>
            </a:r>
            <a:r>
              <a:rPr lang="en-US" sz="1000" b="0" i="0" kern="1200" dirty="0">
                <a:solidFill>
                  <a:schemeClr val="tx1"/>
                </a:solidFill>
                <a:effectLst/>
              </a:rPr>
              <a:t>Many news articles</a:t>
            </a:r>
            <a:r>
              <a:rPr lang="en-US" sz="1000" b="0" i="0" kern="1200" baseline="0" dirty="0">
                <a:solidFill>
                  <a:schemeClr val="tx1"/>
                </a:solidFill>
                <a:effectLst/>
              </a:rPr>
              <a:t> and </a:t>
            </a:r>
            <a:r>
              <a:rPr lang="en-US" sz="1000" b="0" i="0" kern="1200" dirty="0">
                <a:solidFill>
                  <a:schemeClr val="tx1"/>
                </a:solidFill>
                <a:effectLst/>
              </a:rPr>
              <a:t>organization</a:t>
            </a:r>
            <a:r>
              <a:rPr lang="en-US" sz="1000" b="0" i="0" kern="1200" baseline="0" dirty="0">
                <a:solidFill>
                  <a:schemeClr val="tx1"/>
                </a:solidFill>
                <a:effectLst/>
              </a:rPr>
              <a:t>al statements have used the Department of Homeland Security’s definition of public charge, even when they are speaking out against it. Their definition and use of the term public charge is dehumanizing—labeling people as public charges rather than talking about the public charge test. We can work to ensure we describe the public charge test in a way that does not label people as public charges, that includes context that shows how the expansion of the rule will harm the health and well-being of our community members and larger society, and is a threat to public health. The public charge test can be hard to define concisely, but we can do it with practice</a:t>
            </a:r>
            <a:r>
              <a:rPr lang="en-US" sz="1000" dirty="0"/>
              <a:t>—here is one example. </a:t>
            </a:r>
            <a:endParaRPr lang="en-US" sz="1000" b="0" i="0" kern="1200" baseline="0" dirty="0">
              <a:solidFill>
                <a:schemeClr val="tx1"/>
              </a:solidFill>
              <a:effectLst/>
            </a:endParaRPr>
          </a:p>
          <a:p>
            <a:pPr marL="171450" indent="-171450" fontAlgn="base">
              <a:buFont typeface="Arial" charset="0"/>
              <a:buChar char="•"/>
            </a:pPr>
            <a:endParaRPr lang="en-US" sz="1000" b="0" i="0" kern="1200" dirty="0">
              <a:solidFill>
                <a:schemeClr val="tx1"/>
              </a:solidFill>
              <a:effectLst/>
            </a:endParaRPr>
          </a:p>
          <a:p>
            <a:endParaRPr lang="en-US" sz="1000" dirty="0"/>
          </a:p>
        </p:txBody>
      </p:sp>
    </p:spTree>
    <p:extLst>
      <p:ext uri="{BB962C8B-B14F-4D97-AF65-F5344CB8AC3E}">
        <p14:creationId xmlns:p14="http://schemas.microsoft.com/office/powerpoint/2010/main" val="15031948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4052b8b32b_0_62:notes"/>
          <p:cNvSpPr txBox="1">
            <a:spLocks noGrp="1"/>
          </p:cNvSpPr>
          <p:nvPr>
            <p:ph type="body" idx="1"/>
          </p:nvPr>
        </p:nvSpPr>
        <p:spPr>
          <a:xfrm>
            <a:off x="685800" y="4355757"/>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b="1" i="0" u="none" strike="noStrike" cap="none" dirty="0">
                <a:solidFill>
                  <a:schemeClr val="dk1"/>
                </a:solidFill>
                <a:latin typeface="Arial"/>
                <a:ea typeface="Source Sans Pro"/>
                <a:cs typeface="Source Sans Pro"/>
                <a:sym typeface="Source Sans Pro"/>
              </a:rPr>
              <a:t>SAMPLE</a:t>
            </a:r>
            <a:r>
              <a:rPr lang="en-US" sz="1050" b="1" i="0" u="none" strike="noStrike" cap="none" baseline="0" dirty="0">
                <a:solidFill>
                  <a:schemeClr val="dk1"/>
                </a:solidFill>
                <a:latin typeface="Arial"/>
                <a:ea typeface="Source Sans Pro"/>
                <a:cs typeface="Source Sans Pro"/>
                <a:sym typeface="Source Sans Pro"/>
              </a:rPr>
              <a:t> MESSAGE </a:t>
            </a:r>
          </a:p>
          <a:p>
            <a:pPr marL="171450" marR="0" lvl="0" indent="-171450" algn="l" rtl="0">
              <a:spcBef>
                <a:spcPts val="0"/>
              </a:spcBef>
              <a:spcAft>
                <a:spcPts val="0"/>
              </a:spcAft>
              <a:buFont typeface="Arial" charset="0"/>
              <a:buChar char="•"/>
            </a:pPr>
            <a:r>
              <a:rPr lang="en-US" sz="1050" b="0" i="0" u="none" strike="noStrike" cap="none" baseline="0" dirty="0">
                <a:solidFill>
                  <a:schemeClr val="dk1"/>
                </a:solidFill>
                <a:latin typeface="Arial"/>
                <a:ea typeface="Source Sans Pro"/>
                <a:cs typeface="Source Sans Pro"/>
                <a:sym typeface="Source Sans Pro"/>
              </a:rPr>
              <a:t>Here’s an example of a message that includes the components we talked about earlier—the problem, solution, and values, and ties a personal story from a public health worker to a broader landscape. </a:t>
            </a:r>
          </a:p>
          <a:p>
            <a:pPr marL="171450" marR="0" lvl="0" indent="-171450" algn="l" rtl="0">
              <a:spcBef>
                <a:spcPts val="0"/>
              </a:spcBef>
              <a:spcAft>
                <a:spcPts val="0"/>
              </a:spcAft>
              <a:buFont typeface="Arial" charset="0"/>
              <a:buChar char="•"/>
            </a:pPr>
            <a:r>
              <a:rPr lang="en-US" sz="1050" b="0" i="0" u="none" strike="noStrike" cap="none" baseline="0" dirty="0">
                <a:solidFill>
                  <a:schemeClr val="dk1"/>
                </a:solidFill>
                <a:latin typeface="Arial"/>
                <a:ea typeface="Source Sans Pro"/>
                <a:cs typeface="Source Sans Pro"/>
                <a:sym typeface="Source Sans Pro"/>
              </a:rPr>
              <a:t>Here is a brief sample message to show one way to weave in a personal story. You can see it includes the problem, landscape, values, and solution. You don’t have to include the components in this order and it can be very powerful to lead with values. </a:t>
            </a:r>
          </a:p>
          <a:p>
            <a:pPr marL="171450" marR="0" lvl="0" indent="-171450" algn="l" rtl="0">
              <a:spcBef>
                <a:spcPts val="0"/>
              </a:spcBef>
              <a:spcAft>
                <a:spcPts val="0"/>
              </a:spcAft>
              <a:buFont typeface="Arial" charset="0"/>
              <a:buChar char="•"/>
            </a:pPr>
            <a:r>
              <a:rPr lang="en-US" sz="1050" b="0" i="0" u="none" strike="noStrike" cap="none" baseline="0" dirty="0">
                <a:solidFill>
                  <a:schemeClr val="dk1"/>
                </a:solidFill>
                <a:latin typeface="Arial"/>
                <a:ea typeface="Source Sans Pro"/>
                <a:cs typeface="Source Sans Pro"/>
                <a:sym typeface="Source Sans Pro"/>
              </a:rPr>
              <a:t>This example uses values like interconnectedness, which shows we are stronger together. </a:t>
            </a:r>
          </a:p>
          <a:p>
            <a:pPr marL="171450" marR="0" lvl="0" indent="-171450" algn="l" rtl="0">
              <a:spcBef>
                <a:spcPts val="0"/>
              </a:spcBef>
              <a:spcAft>
                <a:spcPts val="0"/>
              </a:spcAft>
              <a:buFont typeface="Arial" charset="0"/>
              <a:buChar char="•"/>
            </a:pPr>
            <a:r>
              <a:rPr lang="en-US" sz="1050" b="0" i="0" u="none" strike="noStrike" cap="none" baseline="0" dirty="0">
                <a:solidFill>
                  <a:schemeClr val="dk1"/>
                </a:solidFill>
                <a:latin typeface="Arial"/>
                <a:ea typeface="Source Sans Pro"/>
                <a:cs typeface="Source Sans Pro"/>
                <a:sym typeface="Source Sans Pro"/>
              </a:rPr>
              <a:t>The problem includes a personal story of a public health worker, but then this portrait story expands back out to include the landscape and solution. </a:t>
            </a:r>
          </a:p>
          <a:p>
            <a:pPr marL="171450" marR="0" lvl="0" indent="-171450" algn="l" rtl="0">
              <a:spcBef>
                <a:spcPts val="0"/>
              </a:spcBef>
              <a:spcAft>
                <a:spcPts val="0"/>
              </a:spcAft>
              <a:buFont typeface="Arial" charset="0"/>
              <a:buChar char="•"/>
            </a:pPr>
            <a:r>
              <a:rPr lang="en-US" sz="1050" b="0" i="0" u="none" strike="noStrike" cap="none" baseline="0" dirty="0">
                <a:solidFill>
                  <a:schemeClr val="dk1"/>
                </a:solidFill>
                <a:latin typeface="Arial"/>
                <a:ea typeface="Source Sans Pro"/>
                <a:cs typeface="Source Sans Pro"/>
                <a:sym typeface="Source Sans Pro"/>
              </a:rPr>
              <a:t>This is a very short example. If this was part of a letter, testimony, or communications materials for a reporter, the story might include more detail about exactly what the public health worker is seeing in their job, as the PIF handout shows. But you can see that the message can be quite concise and still contain all the parts of a message. </a:t>
            </a:r>
          </a:p>
          <a:p>
            <a:pPr marL="171450" marR="0" lvl="0" indent="-171450" algn="l" rtl="0">
              <a:spcBef>
                <a:spcPts val="0"/>
              </a:spcBef>
              <a:spcAft>
                <a:spcPts val="0"/>
              </a:spcAft>
              <a:buFont typeface="Arial" charset="0"/>
              <a:buChar char="•"/>
            </a:pPr>
            <a:endParaRPr lang="en-US" sz="1050" b="0" i="0" u="none" strike="noStrike" cap="none" baseline="0" dirty="0">
              <a:solidFill>
                <a:schemeClr val="dk1"/>
              </a:solidFill>
              <a:latin typeface="Arial"/>
              <a:ea typeface="Source Sans Pro"/>
              <a:cs typeface="Source Sans Pro"/>
              <a:sym typeface="Source Sans Pro"/>
            </a:endParaRPr>
          </a:p>
        </p:txBody>
      </p:sp>
      <p:sp>
        <p:nvSpPr>
          <p:cNvPr id="186" name="Google Shape;186;g4052b8b32b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302394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r>
              <a:rPr lang="en-US" sz="1000" b="1" i="0" kern="1200" dirty="0">
                <a:solidFill>
                  <a:schemeClr val="tx1"/>
                </a:solidFill>
                <a:effectLst/>
              </a:rPr>
              <a:t>USE INCLUSIVE LANGUAGE AND VISUALS</a:t>
            </a:r>
          </a:p>
          <a:p>
            <a:pPr marL="171450" indent="-171450" fontAlgn="base">
              <a:buFont typeface="Arial" charset="0"/>
              <a:buChar char="•"/>
            </a:pPr>
            <a:r>
              <a:rPr lang="en-US" sz="1000" b="0" i="0" kern="1200" dirty="0">
                <a:solidFill>
                  <a:schemeClr val="tx1"/>
                </a:solidFill>
                <a:effectLst/>
              </a:rPr>
              <a:t>Few of us are immune to “</a:t>
            </a:r>
            <a:r>
              <a:rPr lang="en-US" sz="1000" b="0" i="0" kern="1200" dirty="0" err="1">
                <a:solidFill>
                  <a:schemeClr val="tx1"/>
                </a:solidFill>
                <a:effectLst/>
              </a:rPr>
              <a:t>otherizing</a:t>
            </a:r>
            <a:r>
              <a:rPr lang="en-US" sz="1000" b="0" i="0" kern="1200" dirty="0">
                <a:solidFill>
                  <a:schemeClr val="tx1"/>
                </a:solidFill>
                <a:effectLst/>
              </a:rPr>
              <a:t>” language creeping into our communication. Challenging the basis for this proposed rule is both an opportunity to strengthen our message and actively work to undo the legacy of racism and oppression that is part of our nation’s history by understanding how it still manifests in our work and language today.</a:t>
            </a:r>
          </a:p>
          <a:p>
            <a:pPr marL="171450" indent="-171450" fontAlgn="base">
              <a:buFont typeface="Arial" charset="0"/>
              <a:buChar char="•"/>
            </a:pPr>
            <a:r>
              <a:rPr lang="en-US" sz="1000" b="0" i="0" kern="1200" dirty="0">
                <a:solidFill>
                  <a:schemeClr val="tx1"/>
                </a:solidFill>
                <a:effectLst/>
              </a:rPr>
              <a:t>Using terms like “them” often happens in public health reports or statements. Instead, use language that helps show interconnectedness and shared fates (e.g. “We can create a community where everyone can thrive by asking the Department of Homeland Security to withdraw the proposed expansion to the public charge test”).</a:t>
            </a:r>
          </a:p>
          <a:p>
            <a:pPr marL="171450" indent="-171450" fontAlgn="base">
              <a:buFont typeface="Arial" charset="0"/>
              <a:buChar char="•"/>
            </a:pPr>
            <a:r>
              <a:rPr lang="en-US" sz="1000" b="0" i="0" kern="1200" dirty="0">
                <a:solidFill>
                  <a:schemeClr val="tx1"/>
                </a:solidFill>
                <a:effectLst/>
              </a:rPr>
              <a:t>Watch out for terms like “needy” and “burden,” even if it’s to rebut false claims that immigrants use a disproportionate amount of programs and services. Terms like “alien” and “illegal” are extremely pejorative and should never be used.</a:t>
            </a:r>
          </a:p>
          <a:p>
            <a:pPr marL="171450" indent="-171450" fontAlgn="base">
              <a:buFont typeface="Arial" charset="0"/>
              <a:buChar char="•"/>
            </a:pPr>
            <a:r>
              <a:rPr lang="en-US" sz="1000" b="0" i="0" kern="1200" dirty="0">
                <a:solidFill>
                  <a:schemeClr val="tx1"/>
                </a:solidFill>
                <a:effectLst/>
              </a:rPr>
              <a:t>And while it’s part of our nation’s history, equating immigrants with the “tired, poor, and huddled masses” can also paint a narrow, one-dimensional view of immigrants that diminishes the great contributions immigrant communities have made — and are making — in the U.S. Instead, use words and images that highlight people recognizing and building their power to create healthy communities. (</a:t>
            </a:r>
            <a:r>
              <a:rPr lang="en-US" sz="1000" dirty="0">
                <a:hlinkClick r:id="rId3"/>
              </a:rPr>
              <a:t>https://www.raceforward.org/practice/tools/drop-i-word)</a:t>
            </a:r>
            <a:r>
              <a:rPr lang="en-US" sz="1000" dirty="0"/>
              <a:t> </a:t>
            </a:r>
            <a:endParaRPr lang="en-US" sz="1000" b="0" i="0" kern="1200" dirty="0">
              <a:solidFill>
                <a:schemeClr val="tx1"/>
              </a:solidFill>
              <a:effectLst/>
            </a:endParaRPr>
          </a:p>
          <a:p>
            <a:pPr marL="171450" indent="-171450" fontAlgn="base">
              <a:buFont typeface="Arial" charset="0"/>
              <a:buChar char="•"/>
            </a:pPr>
            <a:r>
              <a:rPr lang="en-US" sz="1000" b="0" i="0" kern="1200" dirty="0">
                <a:solidFill>
                  <a:schemeClr val="tx1"/>
                </a:solidFill>
                <a:effectLst/>
              </a:rPr>
              <a:t>On the left, a</a:t>
            </a:r>
            <a:r>
              <a:rPr lang="en-US" sz="1000" b="0" i="0" kern="1200" baseline="0" dirty="0">
                <a:solidFill>
                  <a:schemeClr val="tx1"/>
                </a:solidFill>
                <a:effectLst/>
              </a:rPr>
              <a:t> news story about the public charge test used a visual of a border wall, which symbolizes divisiveness and is </a:t>
            </a:r>
            <a:r>
              <a:rPr lang="en-US" sz="1000" b="0" i="0" kern="1200" baseline="0" dirty="0" err="1">
                <a:solidFill>
                  <a:schemeClr val="tx1"/>
                </a:solidFill>
                <a:effectLst/>
              </a:rPr>
              <a:t>otherizing</a:t>
            </a:r>
            <a:r>
              <a:rPr lang="en-US" sz="1000" b="0" i="0" kern="1200" baseline="0" dirty="0">
                <a:solidFill>
                  <a:schemeClr val="tx1"/>
                </a:solidFill>
                <a:effectLst/>
              </a:rPr>
              <a:t>, as well as inaccurate as the public charge rule changes could affect many people already living in the United States. BMSG’s Director saw this and emailed the news organization with her observations, and they changed the picture to the one the right--the Statue of Liberty turning her back on those seeking freedom. This is just a small change, but is an example of a visual that helps us communicate the values we uphold and inclusiveness. </a:t>
            </a:r>
            <a:endParaRPr lang="en-US" sz="1000" b="0" i="0" kern="1200" dirty="0">
              <a:solidFill>
                <a:schemeClr val="tx1"/>
              </a:solidFill>
              <a:effectLst/>
            </a:endParaRPr>
          </a:p>
          <a:p>
            <a:endParaRPr lang="en-US" sz="10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000" dirty="0"/>
          </a:p>
        </p:txBody>
      </p:sp>
    </p:spTree>
    <p:extLst>
      <p:ext uri="{BB962C8B-B14F-4D97-AF65-F5344CB8AC3E}">
        <p14:creationId xmlns:p14="http://schemas.microsoft.com/office/powerpoint/2010/main" val="17203172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 typeface="Arial" charset="0"/>
              <a:buNone/>
              <a:tabLst/>
              <a:defRPr/>
            </a:pPr>
            <a:r>
              <a:rPr lang="en-US" sz="1100" b="1" i="0" u="none" strike="noStrike" kern="1200" cap="none" dirty="0">
                <a:solidFill>
                  <a:schemeClr val="tx1"/>
                </a:solidFill>
                <a:effectLst/>
                <a:latin typeface="Arial"/>
                <a:ea typeface="Arial"/>
                <a:cs typeface="Arial"/>
                <a:sym typeface="Arial"/>
              </a:rPr>
              <a:t>AVOID PASSIVE</a:t>
            </a:r>
            <a:r>
              <a:rPr lang="en-US" sz="1100" b="1" i="0" u="none" strike="noStrike" kern="1200" cap="none" baseline="0" dirty="0">
                <a:solidFill>
                  <a:schemeClr val="tx1"/>
                </a:solidFill>
                <a:effectLst/>
                <a:latin typeface="Arial"/>
                <a:ea typeface="Arial"/>
                <a:cs typeface="Arial"/>
                <a:sym typeface="Arial"/>
              </a:rPr>
              <a:t> VOICE</a:t>
            </a:r>
            <a:endParaRPr lang="en-US" sz="1100" b="1" i="0" u="none" strike="noStrike" kern="1200" cap="none" dirty="0">
              <a:solidFill>
                <a:schemeClr val="tx1"/>
              </a:solidFill>
              <a:effectLst/>
              <a:latin typeface="Arial"/>
              <a:ea typeface="Arial"/>
              <a:cs typeface="Arial"/>
              <a:sym typeface="Arial"/>
            </a:endParaRP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100" b="0" i="0" u="none" strike="noStrike" kern="1200" cap="none" dirty="0">
                <a:solidFill>
                  <a:schemeClr val="tx1"/>
                </a:solidFill>
                <a:effectLst/>
                <a:latin typeface="Arial"/>
                <a:ea typeface="Arial"/>
                <a:cs typeface="Arial"/>
                <a:sym typeface="Arial"/>
              </a:rPr>
              <a:t>This is advice</a:t>
            </a:r>
            <a:r>
              <a:rPr lang="en-US" sz="1100" b="0" i="0" u="none" strike="noStrike" kern="1200" cap="none" baseline="0" dirty="0">
                <a:solidFill>
                  <a:schemeClr val="tx1"/>
                </a:solidFill>
                <a:effectLst/>
                <a:latin typeface="Arial"/>
                <a:ea typeface="Arial"/>
                <a:cs typeface="Arial"/>
                <a:sym typeface="Arial"/>
              </a:rPr>
              <a:t> that many communications experts have given across a range of issues, but we still see it organizational materials and news stories on public charge, so it’s important to work to change it. </a:t>
            </a:r>
            <a:endParaRPr lang="en-US" sz="1100" b="0" i="0" u="none" strike="noStrike" kern="1200" cap="none" dirty="0">
              <a:solidFill>
                <a:schemeClr val="tx1"/>
              </a:solidFill>
              <a:effectLst/>
              <a:latin typeface="Arial"/>
              <a:ea typeface="Arial"/>
              <a:cs typeface="Arial"/>
              <a:sym typeface="Arial"/>
            </a:endParaRPr>
          </a:p>
          <a:p>
            <a:pPr marL="171450" indent="-171450">
              <a:buFont typeface="Arial" charset="0"/>
              <a:buChar char="•"/>
            </a:pPr>
            <a:r>
              <a:rPr lang="en-US" sz="1100" b="0" i="0" u="none" strike="noStrike" kern="1200" cap="none" dirty="0">
                <a:solidFill>
                  <a:schemeClr val="tx1"/>
                </a:solidFill>
                <a:effectLst/>
                <a:latin typeface="Arial"/>
                <a:ea typeface="Arial"/>
                <a:cs typeface="Arial"/>
                <a:sym typeface="Arial"/>
              </a:rPr>
              <a:t>When we use passive voice, we obscure who is (or should be!) taking action, whether it’s a positive action we support or a negative action that we want to stop. Passive voice makes it sound like things just “are” when, in fact, people make them that way, and people can change them. </a:t>
            </a:r>
          </a:p>
          <a:p>
            <a:pPr marL="171450" indent="-171450">
              <a:buFont typeface="Arial" charset="0"/>
              <a:buChar char="•"/>
            </a:pPr>
            <a:r>
              <a:rPr lang="en-US" sz="1100" b="0" i="0" u="none" strike="noStrike" kern="1200" cap="none" dirty="0">
                <a:solidFill>
                  <a:schemeClr val="tx1"/>
                </a:solidFill>
                <a:effectLst/>
                <a:latin typeface="Arial"/>
                <a:ea typeface="Arial"/>
                <a:cs typeface="Arial"/>
                <a:sym typeface="Arial"/>
              </a:rPr>
              <a:t>For example, instead of saying “the expansion of the public charge was proposed” we can say “the federal administration proposed expanding the public charge test.”</a:t>
            </a:r>
          </a:p>
          <a:p>
            <a:pPr marL="171450" indent="-171450">
              <a:buFont typeface="Arial" charset="0"/>
              <a:buChar char="•"/>
            </a:pPr>
            <a:r>
              <a:rPr lang="en-US" sz="1100" b="0" i="0" u="none" strike="noStrike" kern="1200" cap="none" dirty="0">
                <a:solidFill>
                  <a:schemeClr val="tx1"/>
                </a:solidFill>
                <a:effectLst/>
                <a:latin typeface="Arial"/>
                <a:ea typeface="Arial"/>
                <a:cs typeface="Arial"/>
                <a:sym typeface="Arial"/>
              </a:rPr>
              <a:t>Passive voice can also add extra words that you don’t need,</a:t>
            </a:r>
            <a:r>
              <a:rPr lang="en-US" sz="1100" b="0" i="0" u="none" strike="noStrike" kern="1200" cap="none" baseline="0" dirty="0">
                <a:solidFill>
                  <a:schemeClr val="tx1"/>
                </a:solidFill>
                <a:effectLst/>
                <a:latin typeface="Arial"/>
                <a:ea typeface="Arial"/>
                <a:cs typeface="Arial"/>
                <a:sym typeface="Arial"/>
              </a:rPr>
              <a:t> so taking it out can help shorten your communications’ materials. </a:t>
            </a:r>
            <a:endParaRPr lang="en-US" sz="1100" b="0" i="0" u="none" strike="noStrike" kern="1200" cap="none" dirty="0">
              <a:solidFill>
                <a:schemeClr val="tx1"/>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97465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43399"/>
            <a:ext cx="5486400" cy="4406153"/>
          </a:xfrm>
        </p:spPr>
        <p:txBody>
          <a:bodyPr/>
          <a:lstStyle/>
          <a:p>
            <a:pPr marL="0" indent="0">
              <a:buFont typeface="Arial" charset="0"/>
              <a:buNone/>
            </a:pPr>
            <a:r>
              <a:rPr lang="en-US" sz="1000" b="1" i="0" kern="1200" dirty="0">
                <a:solidFill>
                  <a:schemeClr val="tx1"/>
                </a:solidFill>
                <a:effectLst/>
              </a:rPr>
              <a:t>FOCUS ON UNITY AND SHOW HOW THE PROPOSAL IS DEVISIVE </a:t>
            </a:r>
          </a:p>
          <a:p>
            <a:pPr marL="171450" marR="0" indent="-171450" algn="l" defTabSz="457200" rtl="0" eaLnBrk="1" fontAlgn="auto" latinLnBrk="0" hangingPunct="1">
              <a:lnSpc>
                <a:spcPct val="100000"/>
              </a:lnSpc>
              <a:spcBef>
                <a:spcPts val="0"/>
              </a:spcBef>
              <a:spcAft>
                <a:spcPts val="0"/>
              </a:spcAft>
              <a:buClrTx/>
              <a:buSzTx/>
              <a:buFont typeface="Arial" charset="0"/>
              <a:buChar char="•"/>
              <a:tabLst/>
              <a:defRPr/>
            </a:pPr>
            <a:r>
              <a:rPr lang="en-US" sz="1000" b="0" i="0" kern="1200" dirty="0">
                <a:solidFill>
                  <a:schemeClr val="tx1"/>
                </a:solidFill>
                <a:effectLst/>
              </a:rPr>
              <a:t>The Race-Class Narrative Project</a:t>
            </a:r>
            <a:r>
              <a:rPr lang="en-US" sz="1000" b="0" i="0" kern="1200" baseline="0" dirty="0">
                <a:solidFill>
                  <a:schemeClr val="tx1"/>
                </a:solidFill>
                <a:effectLst/>
              </a:rPr>
              <a:t> recommends explicitly naming when elected leaders are using race and racism to divide us. </a:t>
            </a:r>
            <a:r>
              <a:rPr lang="en-US" sz="1000" dirty="0"/>
              <a:t>Showing people rising up in unity</a:t>
            </a:r>
            <a:r>
              <a:rPr lang="en-US" sz="1000" baseline="0" dirty="0"/>
              <a:t> to fight against this division is a powerful to engage people. </a:t>
            </a:r>
            <a:endParaRPr lang="en-US" sz="1000" b="0" i="0" kern="1200" dirty="0">
              <a:solidFill>
                <a:schemeClr val="tx1"/>
              </a:solidFill>
              <a:effectLst/>
            </a:endParaRPr>
          </a:p>
          <a:p>
            <a:pPr marL="171450" indent="-171450">
              <a:buFont typeface="Arial" charset="0"/>
              <a:buChar char="•"/>
            </a:pPr>
            <a:r>
              <a:rPr lang="en-US" sz="1000" b="0" i="0" kern="1200" dirty="0">
                <a:solidFill>
                  <a:schemeClr val="tx1"/>
                </a:solidFill>
                <a:effectLst/>
              </a:rPr>
              <a:t>When we call out the strategies that use race to divide</a:t>
            </a:r>
            <a:r>
              <a:rPr lang="en-US" sz="1000" b="0" i="0" kern="1200" baseline="0" dirty="0">
                <a:solidFill>
                  <a:schemeClr val="tx1"/>
                </a:solidFill>
                <a:effectLst/>
              </a:rPr>
              <a:t> us,</a:t>
            </a:r>
            <a:r>
              <a:rPr lang="en-US" sz="1000" b="0" i="0" kern="1200" dirty="0">
                <a:solidFill>
                  <a:schemeClr val="tx1"/>
                </a:solidFill>
                <a:effectLst/>
              </a:rPr>
              <a:t> we help people see what they really believe: that unity is the key to healthy, robust communities where everyone can thrive. The administration is using the expansion of the public charge rule as an effort to divide us by making immigrants the “other.” We know better. And we know that we are better — and healthier — together.</a:t>
            </a:r>
          </a:p>
          <a:p>
            <a:pPr marL="171450" indent="-171450">
              <a:buFont typeface="Arial" charset="0"/>
              <a:buChar char="•"/>
            </a:pPr>
            <a:r>
              <a:rPr lang="en-US" sz="1000" b="0" i="0" kern="1200" dirty="0">
                <a:solidFill>
                  <a:schemeClr val="tx1"/>
                </a:solidFill>
                <a:effectLst/>
              </a:rPr>
              <a:t>Name that this is a tactic of the administration of using race to</a:t>
            </a:r>
            <a:r>
              <a:rPr lang="en-US" sz="1000" b="0" i="0" kern="1200" baseline="0" dirty="0">
                <a:solidFill>
                  <a:schemeClr val="tx1"/>
                </a:solidFill>
                <a:effectLst/>
              </a:rPr>
              <a:t> divide us. </a:t>
            </a:r>
          </a:p>
          <a:p>
            <a:pPr marL="171450" indent="-171450">
              <a:buFont typeface="Arial" charset="0"/>
              <a:buChar char="•"/>
            </a:pPr>
            <a:r>
              <a:rPr lang="en-US" sz="1000" b="0" i="0" kern="1200" baseline="0" dirty="0">
                <a:solidFill>
                  <a:schemeClr val="tx1"/>
                </a:solidFill>
                <a:effectLst/>
              </a:rPr>
              <a:t>Use the value of unity. </a:t>
            </a:r>
          </a:p>
          <a:p>
            <a:pPr marL="171450" indent="-171450">
              <a:buFont typeface="Arial" charset="0"/>
              <a:buChar char="•"/>
            </a:pPr>
            <a:r>
              <a:rPr lang="en-US" sz="1000" b="0" i="0" kern="1200" baseline="0" dirty="0">
                <a:solidFill>
                  <a:schemeClr val="tx1"/>
                </a:solidFill>
                <a:effectLst/>
              </a:rPr>
              <a:t>Name that we have come together before and can do so again—that we know better than to be divided by race. </a:t>
            </a:r>
          </a:p>
          <a:p>
            <a:pPr marL="171450" indent="-171450">
              <a:buFont typeface="Arial" charset="0"/>
              <a:buChar char="•"/>
            </a:pPr>
            <a:r>
              <a:rPr lang="en-US" sz="1000" b="0" i="0" kern="1200" baseline="0" dirty="0">
                <a:solidFill>
                  <a:schemeClr val="tx1"/>
                </a:solidFill>
                <a:effectLst/>
              </a:rPr>
              <a:t>And we know we are better and healthier together. </a:t>
            </a:r>
          </a:p>
          <a:p>
            <a:pPr marL="171450" indent="-171450">
              <a:buFont typeface="Arial" charset="0"/>
              <a:buChar char="•"/>
            </a:pPr>
            <a:r>
              <a:rPr lang="en-US" sz="1000" b="0" i="0" kern="1200" baseline="0" dirty="0">
                <a:solidFill>
                  <a:schemeClr val="tx1"/>
                </a:solidFill>
                <a:effectLst/>
              </a:rPr>
              <a:t>This might sound like, “We know that the current administration has consistently use race as a tactic to distract and divide us, and they are doing this again with the proposed public charge rule expansion. But we know we are better and healthier together. We’ve come together before as a [organization, city, county, country] to rise above this type of division, and we can do it again by working together to ensure that everyone in our community has access to what they need to be healthy.” </a:t>
            </a:r>
          </a:p>
          <a:p>
            <a:pPr marL="171450" indent="-171450">
              <a:buFont typeface="Arial" charset="0"/>
              <a:buChar char="•"/>
            </a:pPr>
            <a:r>
              <a:rPr lang="en-US" sz="1000" b="0" i="0" kern="1200" baseline="0" dirty="0">
                <a:solidFill>
                  <a:schemeClr val="tx1"/>
                </a:solidFill>
                <a:effectLst/>
              </a:rPr>
              <a:t>You can visit this website to learn a lot more about why we need to explicitly state that some policies, and policymakers, are trying to use race and class to divide us and offers suggestions to help all of use an effective race-class narrative. </a:t>
            </a:r>
            <a:r>
              <a:rPr lang="en-US" sz="1000" dirty="0">
                <a:hlinkClick r:id="rId3"/>
              </a:rPr>
              <a:t>https://www.demos.org/race-class-narrative-project</a:t>
            </a:r>
            <a:endParaRPr lang="en-US" sz="1000" dirty="0"/>
          </a:p>
          <a:p>
            <a:pPr marL="171450" indent="-171450">
              <a:buFont typeface="Arial" charset="0"/>
              <a:buChar char="•"/>
            </a:pPr>
            <a:r>
              <a:rPr lang="en-US" sz="1000" b="0" i="0" kern="1200" baseline="0" dirty="0">
                <a:solidFill>
                  <a:schemeClr val="tx1"/>
                </a:solidFill>
                <a:effectLst/>
              </a:rPr>
              <a:t>FACILITATORS: we have permission to use this photo from Brooke Anderson. Please keep her name on the slide and do not use the photo without crediting her. </a:t>
            </a:r>
          </a:p>
        </p:txBody>
      </p:sp>
    </p:spTree>
    <p:extLst>
      <p:ext uri="{BB962C8B-B14F-4D97-AF65-F5344CB8AC3E}">
        <p14:creationId xmlns:p14="http://schemas.microsoft.com/office/powerpoint/2010/main" val="1760689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07542"/>
            <a:ext cx="5486400" cy="4114800"/>
          </a:xfrm>
        </p:spPr>
        <p:txBody>
          <a:bodyPr/>
          <a:lstStyle/>
          <a:p>
            <a:pPr marL="0" indent="0">
              <a:buFont typeface="Arial" charset="0"/>
              <a:buNone/>
            </a:pPr>
            <a:r>
              <a:rPr lang="en-US" b="0" dirty="0"/>
              <a:t>This is a transition slide to show what part of the presentation you are focused on</a:t>
            </a:r>
          </a:p>
        </p:txBody>
      </p:sp>
    </p:spTree>
    <p:extLst>
      <p:ext uri="{BB962C8B-B14F-4D97-AF65-F5344CB8AC3E}">
        <p14:creationId xmlns:p14="http://schemas.microsoft.com/office/powerpoint/2010/main" val="3221880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1" dirty="0"/>
              <a:t>RECOMMENDED RESOURCE</a:t>
            </a:r>
          </a:p>
          <a:p>
            <a:pPr marL="171450" indent="-171450">
              <a:buFont typeface="Arial" charset="0"/>
              <a:buChar char="•"/>
            </a:pPr>
            <a:r>
              <a:rPr lang="en-US" b="0" dirty="0"/>
              <a:t>In addition to the resources</a:t>
            </a:r>
            <a:r>
              <a:rPr lang="en-US" b="0" baseline="0" dirty="0"/>
              <a:t> recommended throughout the presentation, we highly recommend this resource from the California Immigrant Policy Center. It is a communications toolbox for immigrant rights advocates. While the focus is broader than public charge, the resource is full of helpful information and tools. Building time to go through it with your team, coalition, or organization will help you create a solid communications strategy. </a:t>
            </a:r>
            <a:endParaRPr lang="en-US" b="0" dirty="0"/>
          </a:p>
          <a:p>
            <a:endParaRPr lang="en-US" dirty="0"/>
          </a:p>
        </p:txBody>
      </p:sp>
    </p:spTree>
    <p:extLst>
      <p:ext uri="{BB962C8B-B14F-4D97-AF65-F5344CB8AC3E}">
        <p14:creationId xmlns:p14="http://schemas.microsoft.com/office/powerpoint/2010/main" val="542326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fc65a1f7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fc65a1f7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1" dirty="0">
                <a:latin typeface="Calibri" charset="0"/>
                <a:ea typeface="ＭＳ Ｐゴシック" charset="0"/>
                <a:cs typeface="ＭＳ Ｐゴシック" charset="0"/>
              </a:rPr>
              <a:t>CONCLUSION </a:t>
            </a:r>
          </a:p>
          <a:p>
            <a:pPr marL="171450" indent="-171450">
              <a:buFont typeface="Arial" charset="0"/>
              <a:buChar char="•"/>
            </a:pPr>
            <a:r>
              <a:rPr lang="en-US" dirty="0">
                <a:latin typeface="Calibri" charset="0"/>
                <a:ea typeface="ＭＳ Ｐゴシック" charset="0"/>
                <a:cs typeface="ＭＳ Ｐゴシック" charset="0"/>
              </a:rPr>
              <a:t>This</a:t>
            </a:r>
            <a:r>
              <a:rPr lang="en-US" baseline="0" dirty="0">
                <a:latin typeface="Calibri" charset="0"/>
                <a:ea typeface="ＭＳ Ｐゴシック" charset="0"/>
                <a:cs typeface="ＭＳ Ｐゴシック" charset="0"/>
              </a:rPr>
              <a:t> is an overview of both media advocacy and some specific recommendations we can all use to communicate more effectively about the proposed public charge rule. We hope you will use these tips in conjunction with the other to ensure that all of our community members have the opportunity to be healthy and thrive. </a:t>
            </a:r>
          </a:p>
          <a:p>
            <a:pPr marL="171450" indent="-171450">
              <a:buFont typeface="Arial" charset="0"/>
              <a:buChar char="•"/>
            </a:pPr>
            <a:r>
              <a:rPr lang="en-US" baseline="0" dirty="0">
                <a:latin typeface="Calibri" charset="0"/>
                <a:ea typeface="ＭＳ Ｐゴシック" charset="0"/>
                <a:cs typeface="ＭＳ Ｐゴシック" charset="0"/>
              </a:rPr>
              <a:t>[Facilitators—if you have time, you can have participants work through their Overall Strategy and Message Development worksheets in small groups. As the groups share out, ask the other group members what works in their messages and what could improve. Ask if they are able to hear the solutions and values, and if not, what would make them stronger. Listen for jargon, passive voice, using the opposition’s frame, and other issues from the module. The best way to incorporate all of the material from this module is to practice, which means writing, speaking, listening, revising, and doing it again!]</a:t>
            </a:r>
          </a:p>
          <a:p>
            <a:pPr marL="171450" indent="-171450">
              <a:buFont typeface="Arial" charset="0"/>
              <a:buChar char="•"/>
            </a:pPr>
            <a:r>
              <a:rPr lang="en-US" baseline="0" dirty="0">
                <a:latin typeface="Calibri" charset="0"/>
                <a:ea typeface="ＭＳ Ｐゴシック" charset="0"/>
                <a:cs typeface="ＭＳ Ｐゴシック" charset="0"/>
              </a:rPr>
              <a:t>Please feel free to reach out to Berkeley Media Studies Group with additional thoughts or questions.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6221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Font typeface="Arial" charset="0"/>
              <a:buNone/>
            </a:pPr>
            <a:r>
              <a:rPr lang="en-US" sz="1200" b="1" i="0" u="none" strike="noStrike" kern="1200" cap="none" dirty="0">
                <a:solidFill>
                  <a:schemeClr val="tx1"/>
                </a:solidFill>
                <a:effectLst/>
                <a:latin typeface="Arial"/>
                <a:ea typeface="Arial"/>
                <a:cs typeface="Arial"/>
                <a:sym typeface="Arial"/>
              </a:rPr>
              <a:t>DOES THE NEWS STILL</a:t>
            </a:r>
            <a:r>
              <a:rPr lang="en-US" sz="1200" b="1" i="0" u="none" strike="noStrike" kern="1200" cap="none" baseline="0" dirty="0">
                <a:solidFill>
                  <a:schemeClr val="tx1"/>
                </a:solidFill>
                <a:effectLst/>
                <a:latin typeface="Arial"/>
                <a:ea typeface="Arial"/>
                <a:cs typeface="Arial"/>
                <a:sym typeface="Arial"/>
              </a:rPr>
              <a:t> MATTER? </a:t>
            </a:r>
            <a:endParaRPr lang="en-US" sz="1200" b="1" i="0" u="none" strike="noStrike" kern="1200" cap="none" dirty="0">
              <a:solidFill>
                <a:schemeClr val="tx1"/>
              </a:solidFill>
              <a:effectLst/>
              <a:latin typeface="Arial"/>
              <a:ea typeface="Arial"/>
              <a:cs typeface="Arial"/>
              <a:sym typeface="Arial"/>
            </a:endParaRPr>
          </a:p>
          <a:p>
            <a:pPr marL="171450" indent="-171450">
              <a:buFont typeface="Arial" charset="0"/>
              <a:buChar char="•"/>
            </a:pPr>
            <a:r>
              <a:rPr lang="en-US" sz="1200" b="0" i="0" u="none" strike="noStrike" kern="1200" cap="none" dirty="0">
                <a:solidFill>
                  <a:schemeClr val="tx1"/>
                </a:solidFill>
                <a:effectLst/>
                <a:latin typeface="Arial"/>
                <a:ea typeface="Arial"/>
                <a:cs typeface="Arial"/>
                <a:sym typeface="Arial"/>
              </a:rPr>
              <a:t>Before</a:t>
            </a:r>
            <a:r>
              <a:rPr lang="en-US" sz="1200" b="0" i="0" u="none" strike="noStrike" kern="1200" cap="none" baseline="0" dirty="0">
                <a:solidFill>
                  <a:schemeClr val="tx1"/>
                </a:solidFill>
                <a:effectLst/>
                <a:latin typeface="Arial"/>
                <a:ea typeface="Arial"/>
                <a:cs typeface="Arial"/>
                <a:sym typeface="Arial"/>
              </a:rPr>
              <a:t> we get into developing strategies to use the media to advance your work, we want to talk about a question people often ask: Does the news still matter? Our answer: YES! </a:t>
            </a:r>
          </a:p>
          <a:p>
            <a:pPr marL="171450" indent="-171450">
              <a:buFont typeface="Arial" charset="0"/>
              <a:buChar char="•"/>
            </a:pPr>
            <a:r>
              <a:rPr lang="en-US" sz="1200" b="0" i="0" u="none" strike="noStrike" kern="1200" cap="none" baseline="0" dirty="0">
                <a:solidFill>
                  <a:schemeClr val="tx1"/>
                </a:solidFill>
                <a:effectLst/>
                <a:latin typeface="Arial"/>
                <a:ea typeface="Arial"/>
                <a:cs typeface="Arial"/>
                <a:sym typeface="Arial"/>
              </a:rPr>
              <a:t>Even as the news media has evolved, it still has a deep impact on the public and policymakers. There are three key functions of the news media that shape our world: </a:t>
            </a:r>
          </a:p>
          <a:p>
            <a:pPr marL="628650" lvl="1" indent="-171450">
              <a:buFont typeface="Arial" charset="0"/>
              <a:buChar char="•"/>
            </a:pPr>
            <a:r>
              <a:rPr lang="en-US" sz="1200" b="0" i="0" u="none" strike="noStrike" kern="1200" cap="none" baseline="0" dirty="0">
                <a:solidFill>
                  <a:schemeClr val="tx1"/>
                </a:solidFill>
                <a:effectLst/>
                <a:latin typeface="Arial"/>
                <a:ea typeface="Arial"/>
                <a:cs typeface="Arial"/>
                <a:sym typeface="Arial"/>
              </a:rPr>
              <a:t>1. </a:t>
            </a:r>
            <a:r>
              <a:rPr lang="en-US" sz="1200" b="0" i="0" u="sng" strike="noStrike" kern="1200" cap="none" dirty="0">
                <a:solidFill>
                  <a:schemeClr val="tx1"/>
                </a:solidFill>
                <a:effectLst/>
                <a:latin typeface="Arial"/>
                <a:ea typeface="Arial"/>
                <a:cs typeface="Arial"/>
                <a:sym typeface="Arial"/>
              </a:rPr>
              <a:t>News sets the public agenda:</a:t>
            </a:r>
            <a:r>
              <a:rPr lang="en-US" sz="1200" b="0" i="0" u="none" strike="noStrike" kern="1200" cap="none" baseline="0" dirty="0">
                <a:solidFill>
                  <a:schemeClr val="tx1"/>
                </a:solidFill>
                <a:effectLst/>
                <a:latin typeface="Arial"/>
                <a:ea typeface="Arial"/>
                <a:cs typeface="Arial"/>
                <a:sym typeface="Arial"/>
              </a:rPr>
              <a:t> </a:t>
            </a:r>
            <a:r>
              <a:rPr lang="en-US" sz="1200" b="0" i="0" u="none" strike="noStrike" kern="1200" cap="none" dirty="0">
                <a:solidFill>
                  <a:schemeClr val="tx1"/>
                </a:solidFill>
                <a:effectLst/>
                <a:latin typeface="Arial"/>
                <a:ea typeface="Arial"/>
                <a:cs typeface="Arial"/>
                <a:sym typeface="Arial"/>
              </a:rPr>
              <a:t>Reflects, but also selects what people and policymakers discuss. Also affects what is not being discussed. When</a:t>
            </a:r>
            <a:r>
              <a:rPr lang="en-US" sz="1200" b="0" i="0" u="none" strike="noStrike" kern="1200" cap="none" baseline="0" dirty="0">
                <a:solidFill>
                  <a:schemeClr val="tx1"/>
                </a:solidFill>
                <a:effectLst/>
                <a:latin typeface="Arial"/>
                <a:ea typeface="Arial"/>
                <a:cs typeface="Arial"/>
                <a:sym typeface="Arial"/>
              </a:rPr>
              <a:t> issues receive a lot of news coverage, they are more likely to be what the public and policymakers focus on. </a:t>
            </a:r>
            <a:r>
              <a:rPr lang="en-US" sz="1200" b="0" i="0" u="none" strike="noStrike" kern="1200" cap="none" dirty="0">
                <a:solidFill>
                  <a:schemeClr val="tx1"/>
                </a:solidFill>
                <a:effectLst/>
                <a:latin typeface="Arial"/>
                <a:ea typeface="Arial"/>
                <a:cs typeface="Arial"/>
                <a:sym typeface="Arial"/>
              </a:rPr>
              <a:t> </a:t>
            </a:r>
          </a:p>
          <a:p>
            <a:pPr marL="628650" lvl="1" indent="-171450">
              <a:buFont typeface="Arial" charset="0"/>
              <a:buChar char="•"/>
            </a:pPr>
            <a:r>
              <a:rPr lang="en-US" sz="1200" b="0" i="0" u="sng" strike="noStrike" kern="1200" cap="none" dirty="0">
                <a:solidFill>
                  <a:schemeClr val="tx1"/>
                </a:solidFill>
                <a:effectLst/>
                <a:latin typeface="Arial"/>
                <a:ea typeface="Arial"/>
                <a:cs typeface="Arial"/>
                <a:sym typeface="Arial"/>
              </a:rPr>
              <a:t>2.</a:t>
            </a:r>
            <a:r>
              <a:rPr lang="en-US" sz="1200" b="0" i="0" u="sng" strike="noStrike" kern="1200" cap="none" baseline="0" dirty="0">
                <a:solidFill>
                  <a:schemeClr val="tx1"/>
                </a:solidFill>
                <a:effectLst/>
                <a:latin typeface="Arial"/>
                <a:ea typeface="Arial"/>
                <a:cs typeface="Arial"/>
                <a:sym typeface="Arial"/>
              </a:rPr>
              <a:t> </a:t>
            </a:r>
            <a:r>
              <a:rPr lang="en-US" sz="1200" b="0" i="0" u="sng" strike="noStrike" kern="1200" cap="none" dirty="0">
                <a:solidFill>
                  <a:schemeClr val="tx1"/>
                </a:solidFill>
                <a:effectLst/>
                <a:latin typeface="Arial"/>
                <a:ea typeface="Arial"/>
                <a:cs typeface="Arial"/>
                <a:sym typeface="Arial"/>
              </a:rPr>
              <a:t>News shapes the debate</a:t>
            </a:r>
            <a:r>
              <a:rPr lang="en-US" sz="1200" b="0" i="1" u="sng" strike="noStrike" kern="1200" cap="none" dirty="0">
                <a:solidFill>
                  <a:schemeClr val="tx1"/>
                </a:solidFill>
                <a:effectLst/>
                <a:latin typeface="Arial"/>
                <a:ea typeface="Arial"/>
                <a:cs typeface="Arial"/>
                <a:sym typeface="Arial"/>
              </a:rPr>
              <a:t>:</a:t>
            </a:r>
            <a:r>
              <a:rPr lang="en-US" sz="1200" b="0" i="1" u="none" strike="noStrike" kern="1200" cap="none" dirty="0">
                <a:solidFill>
                  <a:schemeClr val="tx1"/>
                </a:solidFill>
                <a:effectLst/>
                <a:latin typeface="Arial"/>
                <a:ea typeface="Arial"/>
                <a:cs typeface="Arial"/>
                <a:sym typeface="Arial"/>
              </a:rPr>
              <a:t> </a:t>
            </a:r>
            <a:r>
              <a:rPr lang="en-US" sz="1200" b="0" i="0" u="none" strike="noStrike" kern="1200" cap="none" dirty="0">
                <a:solidFill>
                  <a:schemeClr val="tx1"/>
                </a:solidFill>
                <a:effectLst/>
                <a:latin typeface="Arial"/>
                <a:ea typeface="Arial"/>
                <a:cs typeface="Arial"/>
                <a:sym typeface="Arial"/>
              </a:rPr>
              <a:t>The </a:t>
            </a:r>
            <a:r>
              <a:rPr lang="en-US" sz="1200" b="0" i="1" u="none" strike="noStrike" kern="1200" cap="none" dirty="0">
                <a:solidFill>
                  <a:schemeClr val="tx1"/>
                </a:solidFill>
                <a:effectLst/>
                <a:latin typeface="Arial"/>
                <a:ea typeface="Arial"/>
                <a:cs typeface="Arial"/>
                <a:sym typeface="Arial"/>
              </a:rPr>
              <a:t>way </a:t>
            </a:r>
            <a:r>
              <a:rPr lang="en-US" sz="1200" b="0" i="0" u="none" strike="noStrike" kern="1200" cap="none" dirty="0">
                <a:solidFill>
                  <a:schemeClr val="tx1"/>
                </a:solidFill>
                <a:effectLst/>
                <a:latin typeface="Arial"/>
                <a:ea typeface="Arial"/>
                <a:cs typeface="Arial"/>
                <a:sym typeface="Arial"/>
              </a:rPr>
              <a:t>the media presents an issue shapes </a:t>
            </a:r>
            <a:r>
              <a:rPr lang="en-US" sz="1200" b="0" i="1" u="none" strike="noStrike" kern="1200" cap="none" dirty="0">
                <a:solidFill>
                  <a:schemeClr val="tx1"/>
                </a:solidFill>
                <a:effectLst/>
                <a:latin typeface="Arial"/>
                <a:ea typeface="Arial"/>
                <a:cs typeface="Arial"/>
                <a:sym typeface="Arial"/>
              </a:rPr>
              <a:t>how</a:t>
            </a:r>
            <a:r>
              <a:rPr lang="en-US" sz="1200" b="0" i="0" u="none" strike="noStrike" kern="1200" cap="none" dirty="0">
                <a:solidFill>
                  <a:schemeClr val="tx1"/>
                </a:solidFill>
                <a:effectLst/>
                <a:latin typeface="Arial"/>
                <a:ea typeface="Arial"/>
                <a:cs typeface="Arial"/>
                <a:sym typeface="Arial"/>
              </a:rPr>
              <a:t> people think about it, especially in the absence of personal experience. This includes what solutions seem appropriate. How are we shaping the debate around the</a:t>
            </a:r>
            <a:r>
              <a:rPr lang="en-US" sz="1200" b="0" i="0" u="none" strike="noStrike" kern="1200" cap="none" baseline="0" dirty="0">
                <a:solidFill>
                  <a:schemeClr val="tx1"/>
                </a:solidFill>
                <a:effectLst/>
                <a:latin typeface="Arial"/>
                <a:ea typeface="Arial"/>
                <a:cs typeface="Arial"/>
                <a:sym typeface="Arial"/>
              </a:rPr>
              <a:t> public charge rule? </a:t>
            </a:r>
          </a:p>
          <a:p>
            <a:pPr marL="628650" lvl="1" indent="-171450">
              <a:buFont typeface="Arial" charset="0"/>
              <a:buChar char="•"/>
            </a:pPr>
            <a:r>
              <a:rPr lang="en-US" sz="1200" b="0" i="0" u="sng" strike="noStrike" kern="1200" cap="none" baseline="0" dirty="0">
                <a:solidFill>
                  <a:schemeClr val="tx1"/>
                </a:solidFill>
                <a:effectLst/>
                <a:latin typeface="Arial"/>
                <a:ea typeface="Arial"/>
                <a:cs typeface="Arial"/>
                <a:sym typeface="Arial"/>
              </a:rPr>
              <a:t>3. </a:t>
            </a:r>
            <a:r>
              <a:rPr lang="en-US" sz="1200" b="0" i="0" u="sng" strike="noStrike" kern="1200" cap="none" dirty="0">
                <a:solidFill>
                  <a:schemeClr val="tx1"/>
                </a:solidFill>
                <a:effectLst/>
                <a:latin typeface="Arial"/>
                <a:ea typeface="Arial"/>
                <a:cs typeface="Arial"/>
                <a:sym typeface="Arial"/>
              </a:rPr>
              <a:t>Reaching Opinion Leaders</a:t>
            </a:r>
            <a:r>
              <a:rPr lang="en-US" sz="1200" b="0" i="0" u="none" strike="noStrike" kern="1200" cap="none" dirty="0">
                <a:solidFill>
                  <a:schemeClr val="tx1"/>
                </a:solidFill>
                <a:effectLst/>
                <a:latin typeface="Arial"/>
                <a:ea typeface="Arial"/>
                <a:cs typeface="Arial"/>
                <a:sym typeface="Arial"/>
              </a:rPr>
              <a:t>: Policymakers see news as barometer of public concern, a way to learn about current issues, and a menu of potential solutions for public problems.</a:t>
            </a:r>
            <a:r>
              <a:rPr lang="en-US" sz="1200" b="0" i="0" u="none" strike="noStrike" kern="1200" cap="none" baseline="0" dirty="0">
                <a:solidFill>
                  <a:schemeClr val="tx1"/>
                </a:solidFill>
                <a:effectLst/>
                <a:latin typeface="Arial"/>
                <a:ea typeface="Arial"/>
                <a:cs typeface="Arial"/>
                <a:sym typeface="Arial"/>
              </a:rPr>
              <a:t> If we want public charge to be an issue that policymakers are focused on, we need to keep it in the news in order to reach policymakers. News coverage can also increase pressure on decision-makers to act. </a:t>
            </a:r>
            <a:endParaRPr lang="en-US" sz="1200" b="0" i="0" u="none" strike="noStrike" kern="1200" cap="none"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1276249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307542"/>
            <a:ext cx="5486400" cy="4114800"/>
          </a:xfrm>
        </p:spPr>
        <p:txBody>
          <a:bodyPr/>
          <a:lstStyle/>
          <a:p>
            <a:pPr marL="0" indent="0">
              <a:buFont typeface="Arial" charset="0"/>
              <a:buNone/>
            </a:pPr>
            <a:r>
              <a:rPr lang="en-US" b="1" dirty="0"/>
              <a:t>WHAT</a:t>
            </a:r>
            <a:r>
              <a:rPr lang="en-US" b="1" baseline="0" dirty="0"/>
              <a:t> IS MEDIA ADVOCACY? </a:t>
            </a:r>
            <a:endParaRPr lang="en-US" b="1" dirty="0"/>
          </a:p>
          <a:p>
            <a:pPr marL="171450" indent="-171450">
              <a:buFont typeface="Arial" charset="0"/>
              <a:buChar char="•"/>
            </a:pPr>
            <a:r>
              <a:rPr lang="en-US" dirty="0"/>
              <a:t>This is where media advocacy comes in. </a:t>
            </a:r>
          </a:p>
          <a:p>
            <a:pPr marL="171450" indent="-171450">
              <a:buFont typeface="Arial" charset="0"/>
              <a:buChar char="•"/>
            </a:pPr>
            <a:r>
              <a:rPr lang="en-US" dirty="0"/>
              <a:t>Media advocacy is the strategic</a:t>
            </a:r>
            <a:r>
              <a:rPr lang="en-US" baseline="0" dirty="0"/>
              <a:t> use of mass media, which can include print, TV, radio, social media, blogs, and more, to support community organizing efforts to advance a social or policy initiative. </a:t>
            </a:r>
          </a:p>
          <a:p>
            <a:pPr marL="171450" indent="-171450">
              <a:buFont typeface="Arial" charset="0"/>
              <a:buChar char="•"/>
            </a:pPr>
            <a:r>
              <a:rPr lang="en-US" baseline="0" dirty="0"/>
              <a:t>It’s one part of what it takes to advance the things we need for healthy communities, but needs to be tied to policy strategy, community organizing, and other efforts.</a:t>
            </a:r>
          </a:p>
          <a:p>
            <a:pPr marL="171450" indent="-171450">
              <a:buFont typeface="Arial" charset="0"/>
              <a:buChar char="•"/>
            </a:pPr>
            <a:r>
              <a:rPr lang="en-US" baseline="0" dirty="0"/>
              <a:t>M</a:t>
            </a:r>
            <a:r>
              <a:rPr lang="en-US" dirty="0"/>
              <a:t>edia advocacy will support your organizing efforts by leveraging the media, especially the news media, and by using strategic communications.</a:t>
            </a:r>
          </a:p>
          <a:p>
            <a:pPr marL="171450" indent="-171450">
              <a:buFont typeface="Arial" charset="0"/>
              <a:buChar char="•"/>
            </a:pPr>
            <a:r>
              <a:rPr lang="en-US" dirty="0"/>
              <a:t>Media advocacy</a:t>
            </a:r>
            <a:r>
              <a:rPr lang="en-US" baseline="0" dirty="0"/>
              <a:t> can help community coalitions, non-profit organizations, and governmental public health and social service agencies get strategic and creative about how to generate a lot of attention on an issue and the solutions that will lead to social and health equity. </a:t>
            </a:r>
            <a:endParaRPr lang="en-US"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2046835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eaLnBrk="1" hangingPunct="1">
              <a:buFont typeface="Arial" charset="0"/>
              <a:buNone/>
            </a:pPr>
            <a:r>
              <a:rPr lang="en-US" sz="1050" b="1" i="0" u="none" strike="noStrike" cap="none" dirty="0">
                <a:solidFill>
                  <a:srgbClr val="000000"/>
                </a:solidFill>
                <a:latin typeface="Arial"/>
                <a:ea typeface="Osaka" charset="0"/>
                <a:cs typeface="Osaka" charset="0"/>
                <a:sym typeface="Arial"/>
              </a:rPr>
              <a:t>MEDIA AND MESSAGES (STORIES) ARE NEVER FIRST!</a:t>
            </a:r>
          </a:p>
          <a:p>
            <a:pPr marL="171450" indent="-171450" eaLnBrk="1" hangingPunct="1">
              <a:buFont typeface="Arial" charset="0"/>
              <a:buChar char="•"/>
            </a:pPr>
            <a:r>
              <a:rPr lang="en-US" sz="1050" b="0" i="0" u="none" strike="noStrike" cap="none" dirty="0">
                <a:solidFill>
                  <a:srgbClr val="000000"/>
                </a:solidFill>
                <a:latin typeface="Arial"/>
                <a:ea typeface="Osaka" charset="0"/>
                <a:cs typeface="Osaka" charset="0"/>
                <a:sym typeface="Arial"/>
              </a:rPr>
              <a:t>BMSG notes that when they work with a lot of groups</a:t>
            </a:r>
            <a:r>
              <a:rPr lang="en-US" sz="1050" b="0" i="0" u="none" strike="noStrike" cap="none" baseline="0" dirty="0">
                <a:solidFill>
                  <a:srgbClr val="000000"/>
                </a:solidFill>
                <a:latin typeface="Arial"/>
                <a:ea typeface="Osaka" charset="0"/>
                <a:cs typeface="Osaka" charset="0"/>
                <a:sym typeface="Arial"/>
              </a:rPr>
              <a:t> on media advocacy, people often want to start with thinking about which media outlets they want to reach or what their message should be. </a:t>
            </a:r>
          </a:p>
          <a:p>
            <a:pPr marL="171450" indent="-171450" eaLnBrk="1" hangingPunct="1">
              <a:buFont typeface="Arial" charset="0"/>
              <a:buChar char="•"/>
            </a:pPr>
            <a:r>
              <a:rPr lang="en-US" sz="1050" b="0" i="0" u="none" strike="noStrike" cap="none" baseline="0" dirty="0">
                <a:solidFill>
                  <a:srgbClr val="000000"/>
                </a:solidFill>
                <a:latin typeface="Arial"/>
                <a:ea typeface="Osaka" charset="0"/>
                <a:cs typeface="Osaka" charset="0"/>
                <a:sym typeface="Arial"/>
              </a:rPr>
              <a:t>They note that the most critical part of strategic communication is backing up and thinking about your </a:t>
            </a:r>
            <a:r>
              <a:rPr lang="en-US" sz="1050" b="1" i="0" u="none" strike="noStrike" cap="none" baseline="0" dirty="0">
                <a:solidFill>
                  <a:srgbClr val="000000"/>
                </a:solidFill>
                <a:latin typeface="Arial"/>
                <a:ea typeface="Osaka" charset="0"/>
                <a:cs typeface="Osaka" charset="0"/>
                <a:sym typeface="Arial"/>
              </a:rPr>
              <a:t>goal</a:t>
            </a:r>
            <a:r>
              <a:rPr lang="en-US" sz="1050" b="0" i="0" u="none" strike="noStrike" cap="none" baseline="0" dirty="0">
                <a:solidFill>
                  <a:srgbClr val="000000"/>
                </a:solidFill>
                <a:latin typeface="Arial"/>
                <a:ea typeface="Osaka" charset="0"/>
                <a:cs typeface="Osaka" charset="0"/>
                <a:sym typeface="Arial"/>
              </a:rPr>
              <a:t>, or what they call, </a:t>
            </a:r>
            <a:r>
              <a:rPr lang="en-US" sz="1050" b="1" i="0" u="none" strike="noStrike" cap="none" baseline="0" dirty="0">
                <a:solidFill>
                  <a:srgbClr val="000000"/>
                </a:solidFill>
                <a:latin typeface="Arial"/>
                <a:ea typeface="Osaka" charset="0"/>
                <a:cs typeface="Osaka" charset="0"/>
                <a:sym typeface="Arial"/>
              </a:rPr>
              <a:t>your overall strategy</a:t>
            </a:r>
            <a:r>
              <a:rPr lang="en-US" sz="1050" b="0" i="0" u="none" strike="noStrike" cap="none" baseline="0" dirty="0">
                <a:solidFill>
                  <a:srgbClr val="000000"/>
                </a:solidFill>
                <a:latin typeface="Arial"/>
                <a:ea typeface="Osaka" charset="0"/>
                <a:cs typeface="Osaka" charset="0"/>
                <a:sym typeface="Arial"/>
              </a:rPr>
              <a:t>, first. </a:t>
            </a:r>
          </a:p>
          <a:p>
            <a:pPr marL="171450" indent="-171450" eaLnBrk="1" hangingPunct="1">
              <a:buFont typeface="Arial" charset="0"/>
              <a:buChar char="•"/>
            </a:pPr>
            <a:r>
              <a:rPr lang="en-US" sz="1050" b="0" i="0" u="none" strike="noStrike" cap="none" baseline="0" dirty="0">
                <a:solidFill>
                  <a:srgbClr val="000000"/>
                </a:solidFill>
                <a:latin typeface="Arial"/>
                <a:ea typeface="Osaka" charset="0"/>
                <a:cs typeface="Osaka" charset="0"/>
                <a:sym typeface="Arial"/>
              </a:rPr>
              <a:t>This is why: </a:t>
            </a:r>
            <a:r>
              <a:rPr lang="en-US" sz="1050" b="1" i="0" u="none" strike="noStrike" cap="none" baseline="0" dirty="0">
                <a:solidFill>
                  <a:srgbClr val="000000"/>
                </a:solidFill>
                <a:latin typeface="Arial"/>
                <a:ea typeface="Osaka" charset="0"/>
                <a:cs typeface="Osaka" charset="0"/>
                <a:sym typeface="Arial"/>
              </a:rPr>
              <a:t>You can’t have a media strategy without having an overall strategy. </a:t>
            </a:r>
            <a:endParaRPr lang="en-US" sz="1050" b="1" i="0" u="none" strike="noStrike" cap="none" dirty="0">
              <a:solidFill>
                <a:srgbClr val="000000"/>
              </a:solidFill>
              <a:latin typeface="Arial"/>
              <a:ea typeface="Osaka" charset="0"/>
              <a:cs typeface="Osaka" charset="0"/>
              <a:sym typeface="Arial"/>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482184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spcBef>
                <a:spcPts val="0"/>
              </a:spcBef>
              <a:spcAft>
                <a:spcPts val="0"/>
              </a:spcAft>
              <a:buFont typeface="Arial" charset="0"/>
              <a:buNone/>
            </a:pPr>
            <a:r>
              <a:rPr lang="en-US" sz="1000" b="1" i="0" u="none" strike="noStrike" kern="1200" cap="none" dirty="0">
                <a:solidFill>
                  <a:schemeClr val="tx1"/>
                </a:solidFill>
                <a:effectLst/>
                <a:latin typeface="Arial"/>
                <a:ea typeface="Arial"/>
                <a:cs typeface="Arial"/>
                <a:sym typeface="Arial"/>
              </a:rPr>
              <a:t>AN OVERVIEW OF THE LAYERS OF STRATEGY </a:t>
            </a:r>
          </a:p>
          <a:p>
            <a:pPr marL="171450" marR="0" lvl="0" indent="-171450" algn="l" rtl="0">
              <a:spcBef>
                <a:spcPts val="0"/>
              </a:spcBef>
              <a:spcAft>
                <a:spcPts val="0"/>
              </a:spcAft>
              <a:buFont typeface="Arial" charset="0"/>
              <a:buChar char="•"/>
            </a:pPr>
            <a:r>
              <a:rPr lang="en-US" sz="1000" b="0" i="0" u="none" strike="noStrike" kern="1200" cap="none" dirty="0">
                <a:solidFill>
                  <a:schemeClr val="tx1"/>
                </a:solidFill>
                <a:effectLst/>
                <a:latin typeface="Arial"/>
                <a:ea typeface="Arial"/>
                <a:cs typeface="Arial"/>
                <a:sym typeface="Arial"/>
              </a:rPr>
              <a:t>BMSG</a:t>
            </a:r>
            <a:r>
              <a:rPr lang="en-US" sz="1000" b="0" i="0" u="none" strike="noStrike" kern="1200" cap="none" baseline="0" dirty="0">
                <a:solidFill>
                  <a:schemeClr val="tx1"/>
                </a:solidFill>
                <a:effectLst/>
                <a:latin typeface="Arial"/>
                <a:ea typeface="Arial"/>
                <a:cs typeface="Arial"/>
                <a:sym typeface="Arial"/>
              </a:rPr>
              <a:t> has developed a short tool called the </a:t>
            </a:r>
            <a:r>
              <a:rPr lang="en-US" sz="1000" b="1" i="0" u="none" strike="noStrike" kern="1200" cap="none" baseline="0" dirty="0">
                <a:solidFill>
                  <a:schemeClr val="tx1"/>
                </a:solidFill>
                <a:effectLst/>
                <a:latin typeface="Arial"/>
                <a:ea typeface="Arial"/>
                <a:cs typeface="Arial"/>
                <a:sym typeface="Arial"/>
              </a:rPr>
              <a:t>Layers of Strategy</a:t>
            </a:r>
            <a:r>
              <a:rPr lang="en-US" sz="1000" b="0" i="0" u="none" strike="noStrike" kern="1200" cap="none" baseline="0" dirty="0">
                <a:solidFill>
                  <a:schemeClr val="tx1"/>
                </a:solidFill>
                <a:effectLst/>
                <a:latin typeface="Arial"/>
                <a:ea typeface="Arial"/>
                <a:cs typeface="Arial"/>
                <a:sym typeface="Arial"/>
              </a:rPr>
              <a:t> to help groups identify their overall strategy and then make decisions about their media, message, and access strategy based on the goals of their overall strategy. </a:t>
            </a:r>
          </a:p>
          <a:p>
            <a:pPr marL="171450" marR="0" lvl="0" indent="-171450" algn="l" rtl="0">
              <a:spcBef>
                <a:spcPts val="0"/>
              </a:spcBef>
              <a:spcAft>
                <a:spcPts val="0"/>
              </a:spcAft>
              <a:buFont typeface="Arial" charset="0"/>
              <a:buChar char="•"/>
            </a:pPr>
            <a:r>
              <a:rPr lang="en-US" sz="1000" b="0" i="0" u="none" strike="noStrike" kern="1200" cap="none" baseline="0" dirty="0">
                <a:solidFill>
                  <a:schemeClr val="tx1"/>
                </a:solidFill>
                <a:effectLst/>
                <a:latin typeface="Arial"/>
                <a:ea typeface="Arial"/>
                <a:cs typeface="Arial"/>
                <a:sym typeface="Arial"/>
              </a:rPr>
              <a:t>Again, this is because </a:t>
            </a:r>
            <a:r>
              <a:rPr lang="en-US" sz="1000" b="0" i="0" u="none" strike="noStrike" kern="1200" cap="none" dirty="0">
                <a:solidFill>
                  <a:schemeClr val="tx1"/>
                </a:solidFill>
                <a:effectLst/>
                <a:latin typeface="Arial"/>
                <a:ea typeface="Arial"/>
                <a:cs typeface="Arial"/>
                <a:sym typeface="Arial"/>
              </a:rPr>
              <a:t>message should never be first or foremost. Rather, </a:t>
            </a:r>
            <a:r>
              <a:rPr lang="en-US" sz="1000" b="1" i="0" u="none" strike="noStrike" kern="1200" cap="none" dirty="0">
                <a:solidFill>
                  <a:schemeClr val="tx1"/>
                </a:solidFill>
                <a:effectLst/>
                <a:latin typeface="Arial"/>
                <a:ea typeface="Arial"/>
                <a:cs typeface="Arial"/>
                <a:sym typeface="Arial"/>
              </a:rPr>
              <a:t>before deciding what to </a:t>
            </a:r>
            <a:r>
              <a:rPr lang="en-US" sz="1000" b="1" i="1" u="none" strike="noStrike" kern="1200" cap="none" dirty="0">
                <a:solidFill>
                  <a:schemeClr val="tx1"/>
                </a:solidFill>
                <a:effectLst/>
                <a:latin typeface="Arial"/>
                <a:ea typeface="Arial"/>
                <a:cs typeface="Arial"/>
                <a:sym typeface="Arial"/>
              </a:rPr>
              <a:t>say,</a:t>
            </a:r>
            <a:r>
              <a:rPr lang="en-US" sz="1000" b="1" i="0" u="none" strike="noStrike" kern="1200" cap="none" dirty="0">
                <a:solidFill>
                  <a:schemeClr val="tx1"/>
                </a:solidFill>
                <a:effectLst/>
                <a:latin typeface="Arial"/>
                <a:ea typeface="Arial"/>
                <a:cs typeface="Arial"/>
                <a:sym typeface="Arial"/>
              </a:rPr>
              <a:t> advocates need to know what they want their targets to </a:t>
            </a:r>
            <a:r>
              <a:rPr lang="en-US" sz="1000" b="1" i="1" u="none" strike="noStrike" kern="1200" cap="none" dirty="0">
                <a:solidFill>
                  <a:schemeClr val="tx1"/>
                </a:solidFill>
                <a:effectLst/>
                <a:latin typeface="Arial"/>
                <a:ea typeface="Arial"/>
                <a:cs typeface="Arial"/>
                <a:sym typeface="Arial"/>
              </a:rPr>
              <a:t>do</a:t>
            </a:r>
            <a:r>
              <a:rPr lang="en-US" sz="1000" b="1" i="0" u="none" strike="noStrike" kern="1200" cap="none" dirty="0">
                <a:solidFill>
                  <a:schemeClr val="tx1"/>
                </a:solidFill>
                <a:effectLst/>
                <a:latin typeface="Arial"/>
                <a:ea typeface="Arial"/>
                <a:cs typeface="Arial"/>
                <a:sym typeface="Arial"/>
              </a:rPr>
              <a:t>. </a:t>
            </a:r>
            <a:r>
              <a:rPr lang="en-US" sz="1000" b="0" i="0" u="none" strike="noStrike" kern="1200" cap="none" dirty="0">
                <a:solidFill>
                  <a:schemeClr val="tx1"/>
                </a:solidFill>
                <a:effectLst/>
                <a:latin typeface="Arial"/>
                <a:ea typeface="Arial"/>
                <a:cs typeface="Arial"/>
                <a:sym typeface="Arial"/>
              </a:rPr>
              <a:t>That involves developing an overall strategy tied to an advocacy campaign’s specific policy goal. Media, message, and access strategies follow. Having a clear overall strategy will make</a:t>
            </a:r>
            <a:r>
              <a:rPr lang="en-US" sz="1000" b="0" i="0" u="none" strike="noStrike" kern="1200" cap="none" baseline="0" dirty="0">
                <a:solidFill>
                  <a:schemeClr val="tx1"/>
                </a:solidFill>
                <a:effectLst/>
                <a:latin typeface="Arial"/>
                <a:ea typeface="Arial"/>
                <a:cs typeface="Arial"/>
                <a:sym typeface="Arial"/>
              </a:rPr>
              <a:t> it easier to make decisions about if and how to use the media, which newspapers to pitch to, who are the best messengers, and more. </a:t>
            </a:r>
          </a:p>
          <a:p>
            <a:pPr marL="171450" marR="0" lvl="0" indent="-171450" algn="l" rtl="0">
              <a:spcBef>
                <a:spcPts val="0"/>
              </a:spcBef>
              <a:spcAft>
                <a:spcPts val="0"/>
              </a:spcAft>
            </a:pPr>
            <a:r>
              <a:rPr lang="en-US" sz="1000" b="0" i="0" u="none" strike="noStrike" kern="1200" cap="none" baseline="0" dirty="0">
                <a:solidFill>
                  <a:schemeClr val="tx1"/>
                </a:solidFill>
                <a:effectLst/>
                <a:latin typeface="Arial"/>
                <a:ea typeface="Arial"/>
                <a:cs typeface="Arial"/>
                <a:sym typeface="Arial"/>
              </a:rPr>
              <a:t>In thinking about collecting and using stories, the overall strategy will help us decide who we need stories from, how many we need, why and how we will use them, and how we can support storytellers. </a:t>
            </a:r>
          </a:p>
          <a:p>
            <a:pPr marL="171450" marR="0" lvl="0" indent="-171450" algn="l" rtl="0">
              <a:spcBef>
                <a:spcPts val="0"/>
              </a:spcBef>
              <a:spcAft>
                <a:spcPts val="0"/>
              </a:spcAft>
            </a:pPr>
            <a:r>
              <a:rPr lang="en-US" sz="1000" b="0" i="0" u="none" strike="noStrike" kern="1200" cap="none" baseline="0" dirty="0">
                <a:solidFill>
                  <a:schemeClr val="tx1"/>
                </a:solidFill>
                <a:effectLst/>
                <a:latin typeface="Arial"/>
                <a:ea typeface="Arial"/>
                <a:cs typeface="Arial"/>
                <a:sym typeface="Arial"/>
              </a:rPr>
              <a:t>For example, if we are trying to support a local resolution denouncing the public charge rule, an op-ed in a local newspaper with one or two strong stories might be all we need. </a:t>
            </a:r>
          </a:p>
          <a:p>
            <a:pPr marL="171450" marR="0" lvl="0" indent="-171450" algn="l" rtl="0">
              <a:spcBef>
                <a:spcPts val="0"/>
              </a:spcBef>
              <a:spcAft>
                <a:spcPts val="0"/>
              </a:spcAft>
            </a:pPr>
            <a:r>
              <a:rPr lang="en-US" sz="1000" b="0" i="0" u="none" strike="noStrike" kern="1200" cap="none" baseline="0" dirty="0">
                <a:solidFill>
                  <a:schemeClr val="tx1"/>
                </a:solidFill>
                <a:effectLst/>
                <a:latin typeface="Arial"/>
                <a:ea typeface="Arial"/>
                <a:cs typeface="Arial"/>
                <a:sym typeface="Arial"/>
              </a:rPr>
              <a:t>If we are trying to quantify the impacts to provide to elected officials, we may still be able to use data on drops in enrollment and couple this with a few stories. </a:t>
            </a:r>
          </a:p>
          <a:p>
            <a:pPr marL="171450" marR="0" lvl="0" indent="-171450" algn="l" rtl="0">
              <a:spcBef>
                <a:spcPts val="0"/>
              </a:spcBef>
              <a:spcAft>
                <a:spcPts val="0"/>
              </a:spcAft>
            </a:pPr>
            <a:r>
              <a:rPr lang="en-US" sz="1000" b="0" i="0" u="none" strike="noStrike" kern="1200" cap="none" baseline="0" dirty="0">
                <a:solidFill>
                  <a:schemeClr val="tx1"/>
                </a:solidFill>
                <a:effectLst/>
                <a:latin typeface="Arial"/>
                <a:ea typeface="Arial"/>
                <a:cs typeface="Arial"/>
                <a:sym typeface="Arial"/>
              </a:rPr>
              <a:t>With clinics, health centers, and health departments stretched, the clearer we get on our strategy, the more efficient we can be in using our resources to collect and share stories.</a:t>
            </a:r>
          </a:p>
          <a:p>
            <a:pPr marL="171450" marR="0" lvl="0" indent="-171450" algn="l" rtl="0">
              <a:spcBef>
                <a:spcPts val="0"/>
              </a:spcBef>
              <a:spcAft>
                <a:spcPts val="0"/>
              </a:spcAft>
              <a:buFont typeface="Arial" charset="0"/>
              <a:buChar char="•"/>
            </a:pPr>
            <a:r>
              <a:rPr lang="en-US" sz="1000" b="0" i="0" u="none" strike="noStrike" kern="1200" cap="none" baseline="0" dirty="0">
                <a:solidFill>
                  <a:schemeClr val="tx1"/>
                </a:solidFill>
                <a:effectLst/>
                <a:latin typeface="Arial"/>
                <a:ea typeface="Arial"/>
                <a:cs typeface="Arial"/>
                <a:sym typeface="Arial"/>
              </a:rPr>
              <a:t>[Facilitators—if you would like to download a one-page handout on the Layers of Strategy for participants, it is available here: </a:t>
            </a:r>
            <a:r>
              <a:rPr lang="en-US" sz="1000" b="0" i="0" u="none" strike="noStrike" kern="1200" cap="none" dirty="0">
                <a:solidFill>
                  <a:schemeClr val="tx1"/>
                </a:solidFill>
                <a:effectLst/>
                <a:latin typeface="Arial"/>
                <a:ea typeface="Arial"/>
                <a:cs typeface="Arial"/>
                <a:sym typeface="Arial"/>
                <a:hlinkClick r:id="rId3"/>
              </a:rPr>
              <a:t>Layers of strategy</a:t>
            </a:r>
            <a:r>
              <a:rPr lang="en-US" sz="1000" b="0" i="0" u="none" strike="noStrike" kern="1200" cap="none" dirty="0">
                <a:solidFill>
                  <a:schemeClr val="tx1"/>
                </a:solidFill>
                <a:effectLst/>
                <a:latin typeface="Arial"/>
                <a:ea typeface="Arial"/>
                <a:cs typeface="Arial"/>
                <a:sym typeface="Arial"/>
              </a:rPr>
              <a:t> </a:t>
            </a:r>
            <a:r>
              <a:rPr lang="en-US" sz="1000" dirty="0">
                <a:hlinkClick r:id="rId3"/>
              </a:rPr>
              <a:t>http://www.bmsg.org/wp-content/uploads/2007/01/bmsg_layers_of_strategy.pdf</a:t>
            </a:r>
            <a:r>
              <a:rPr lang="en-US" sz="1000" dirty="0"/>
              <a:t>]</a:t>
            </a:r>
            <a:endParaRPr lang="en-US" sz="1000" b="0" i="0" u="none" strike="noStrike" kern="1200" cap="none" baseline="0" dirty="0">
              <a:solidFill>
                <a:schemeClr val="tx1"/>
              </a:solidFill>
              <a:effectLst/>
              <a:latin typeface="Arial"/>
              <a:ea typeface="Arial"/>
              <a:cs typeface="Arial"/>
              <a:sym typeface="Arial"/>
            </a:endParaRPr>
          </a:p>
        </p:txBody>
      </p:sp>
    </p:spTree>
    <p:extLst>
      <p:ext uri="{BB962C8B-B14F-4D97-AF65-F5344CB8AC3E}">
        <p14:creationId xmlns:p14="http://schemas.microsoft.com/office/powerpoint/2010/main" val="78433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4fc65a1f7b_0_9:notes"/>
          <p:cNvSpPr>
            <a:spLocks noGrp="1" noRot="1" noChangeAspect="1"/>
          </p:cNvSpPr>
          <p:nvPr>
            <p:ph type="sldImg" idx="2"/>
          </p:nvPr>
        </p:nvSpPr>
        <p:spPr>
          <a:xfrm>
            <a:off x="1404938" y="488950"/>
            <a:ext cx="4048125" cy="22764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4fc65a1f7b_0_9:notes"/>
          <p:cNvSpPr txBox="1">
            <a:spLocks noGrp="1"/>
          </p:cNvSpPr>
          <p:nvPr>
            <p:ph type="body" idx="1"/>
          </p:nvPr>
        </p:nvSpPr>
        <p:spPr>
          <a:xfrm>
            <a:off x="685799" y="2944906"/>
            <a:ext cx="5486400" cy="5356412"/>
          </a:xfrm>
          <a:prstGeom prst="rect">
            <a:avLst/>
          </a:prstGeom>
        </p:spPr>
        <p:txBody>
          <a:bodyPr spcFirstLastPara="1" wrap="square" lIns="91425" tIns="91425" rIns="91425" bIns="91425" anchor="t" anchorCtr="0">
            <a:noAutofit/>
          </a:bodyPr>
          <a:lstStyle/>
          <a:p>
            <a:pPr marL="158750" indent="0">
              <a:buNone/>
            </a:pPr>
            <a:r>
              <a:rPr lang="en-US" sz="1000" b="1" dirty="0"/>
              <a:t>DEVELOPING</a:t>
            </a:r>
            <a:r>
              <a:rPr lang="en-US" sz="1000" b="1" baseline="0" dirty="0"/>
              <a:t> YOUR OVERALL STRATEGY</a:t>
            </a:r>
          </a:p>
          <a:p>
            <a:pPr marL="171450" indent="-171450">
              <a:buFont typeface="Arial" charset="0"/>
              <a:buChar char="•"/>
            </a:pPr>
            <a:r>
              <a:rPr lang="en-US" sz="1000" baseline="0" dirty="0"/>
              <a:t>The first step in developing an overall strategy is clearly articulating the </a:t>
            </a:r>
            <a:r>
              <a:rPr lang="en-US" sz="1000" b="1" baseline="0" dirty="0"/>
              <a:t>problem</a:t>
            </a:r>
            <a:r>
              <a:rPr lang="en-US" sz="1000" baseline="0" dirty="0"/>
              <a:t> you want to address. In working on the public charge rule, there may be multiple problem areas, which means you may have various overall strategies. For example, one problem might be that clients are afraid to use services. Another may be that local elected officials have yet to make a strong statement opposing the proposed expansion of the public charge rule. How you define the problem will determine what solutions you focus on. </a:t>
            </a:r>
          </a:p>
          <a:p>
            <a:pPr marL="171450" indent="-171450">
              <a:buFont typeface="Arial" charset="0"/>
              <a:buChar char="•"/>
            </a:pPr>
            <a:r>
              <a:rPr lang="en-US" sz="1000" baseline="0" dirty="0"/>
              <a:t>Once you know what problem you are going to focus on, it’s critical to clarify the </a:t>
            </a:r>
            <a:r>
              <a:rPr lang="en-US" sz="1000" b="1" baseline="0" dirty="0"/>
              <a:t>solution</a:t>
            </a:r>
            <a:r>
              <a:rPr lang="en-US" sz="1000" baseline="0" dirty="0"/>
              <a:t> you are seeking. Is it asking local elected officials to condemn the proposed public charge rule changes? If you are more focused letting potential clients know about the best way to safely access services, then the solution may be more related to ensuring that community members receive accurate information. </a:t>
            </a:r>
          </a:p>
          <a:p>
            <a:pPr marL="171450" indent="-171450">
              <a:buFont typeface="Arial" charset="0"/>
              <a:buChar char="•"/>
            </a:pPr>
            <a:r>
              <a:rPr lang="en-US" sz="1000" baseline="0" dirty="0"/>
              <a:t>In media advocacy, the </a:t>
            </a:r>
            <a:r>
              <a:rPr lang="en-US" sz="1000" b="1" baseline="0" dirty="0"/>
              <a:t>target </a:t>
            </a:r>
            <a:r>
              <a:rPr lang="en-US" sz="1000" b="0" baseline="0" dirty="0"/>
              <a:t>will be the decision-makers who have the power to make the change you want to see. This may be city council, the Board of Supervisors, the state legislature, the Department of Homeland Security, or it could be outside of government, such as getting hospital administrators to make a statement on the public charge rule. </a:t>
            </a:r>
          </a:p>
          <a:p>
            <a:pPr marL="171450" indent="-171450">
              <a:buFont typeface="Arial" charset="0"/>
              <a:buChar char="•"/>
            </a:pPr>
            <a:r>
              <a:rPr lang="en-US" sz="1000" b="0" baseline="0" dirty="0"/>
              <a:t>A key part of advancing your communications work is thinking about which </a:t>
            </a:r>
            <a:r>
              <a:rPr lang="en-US" sz="1000" b="1" baseline="0" dirty="0"/>
              <a:t>allies</a:t>
            </a:r>
            <a:r>
              <a:rPr lang="en-US" sz="1000" b="0" baseline="0" dirty="0"/>
              <a:t> you need to work with to make your case. The Protecting Immigration Families (PIF) coalition is already doing a lot of this work by connecting allies in California and across the country. Are there others that you need to work with based on your problem, solution, and target? Are there groups not involved in PIF yet that could be strong allies or spokespeople to the media? Maybe a prominent medical professional or community organizer. </a:t>
            </a:r>
          </a:p>
          <a:p>
            <a:pPr marL="171450" indent="-171450">
              <a:buFont typeface="Arial" charset="0"/>
              <a:buChar char="•"/>
            </a:pPr>
            <a:r>
              <a:rPr lang="en-US" sz="1000" b="0" baseline="0" dirty="0"/>
              <a:t>The </a:t>
            </a:r>
            <a:r>
              <a:rPr lang="en-US" sz="1000" b="1" baseline="0" dirty="0"/>
              <a:t>actions </a:t>
            </a:r>
            <a:r>
              <a:rPr lang="en-US" sz="1000" b="0" baseline="0" dirty="0"/>
              <a:t>you take to influence the target may or may not include the media. This could include </a:t>
            </a:r>
            <a:r>
              <a:rPr lang="en-US" sz="1000" dirty="0"/>
              <a:t>in person visits to elected officials, testifying, sending letters, making phone calls, organizing rallies and public events, contacting journalists to get news coverage, releasing</a:t>
            </a:r>
            <a:r>
              <a:rPr lang="en-US" sz="1000" baseline="0" dirty="0"/>
              <a:t> reports or statements, writing op-eds, and much more. </a:t>
            </a:r>
            <a:endParaRPr lang="en-US" sz="1000" dirty="0"/>
          </a:p>
          <a:p>
            <a:pPr marL="171450" indent="-171450">
              <a:buFont typeface="Arial" charset="0"/>
              <a:buChar char="•"/>
            </a:pPr>
            <a:r>
              <a:rPr lang="en-US" sz="1000" dirty="0"/>
              <a:t>[Facilitators—if</a:t>
            </a:r>
            <a:r>
              <a:rPr lang="en-US" sz="1000" baseline="0" dirty="0"/>
              <a:t> you have time, you can download the Layers of Strategy and have small groups work through their Overall Strategy related to Public Charge: </a:t>
            </a:r>
            <a:r>
              <a:rPr lang="en-US" sz="1000" b="0" i="0" u="none" strike="noStrike" kern="1200" dirty="0">
                <a:solidFill>
                  <a:schemeClr val="tx1"/>
                </a:solidFill>
                <a:effectLst/>
                <a:hlinkClick r:id="rId3"/>
              </a:rPr>
              <a:t>Layers of strategy</a:t>
            </a:r>
            <a:r>
              <a:rPr lang="en-US" sz="1000" b="0" i="0" u="none" strike="noStrike" kern="1200" dirty="0">
                <a:solidFill>
                  <a:schemeClr val="tx1"/>
                </a:solidFill>
                <a:effectLst/>
              </a:rPr>
              <a:t> </a:t>
            </a:r>
            <a:r>
              <a:rPr lang="en-US" sz="1000" dirty="0">
                <a:hlinkClick r:id="rId3"/>
              </a:rPr>
              <a:t>http://www.bmsg.org/wp-content/uploads/2007/01/bmsg_layers_of_strategy.pdf</a:t>
            </a:r>
            <a:r>
              <a:rPr lang="en-US" sz="1000" dirty="0"/>
              <a:t>.</a:t>
            </a:r>
            <a:r>
              <a:rPr lang="en-US" sz="1000" baseline="0" dirty="0"/>
              <a:t>] </a:t>
            </a:r>
            <a:endParaRPr lang="en-US" sz="1000" dirty="0"/>
          </a:p>
        </p:txBody>
      </p:sp>
    </p:spTree>
    <p:extLst>
      <p:ext uri="{BB962C8B-B14F-4D97-AF65-F5344CB8AC3E}">
        <p14:creationId xmlns:p14="http://schemas.microsoft.com/office/powerpoint/2010/main" val="12463457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569650" y="713100"/>
            <a:ext cx="8392200" cy="993900"/>
          </a:xfrm>
          <a:prstGeom prst="rect">
            <a:avLst/>
          </a:prstGeom>
        </p:spPr>
        <p:txBody>
          <a:bodyPr spcFirstLastPara="1" wrap="square" lIns="91425" tIns="91425" rIns="91425" bIns="91425" anchor="b" anchorCtr="0"/>
          <a:lstStyle>
            <a:lvl1pPr lvl="0" algn="ctr" rtl="0">
              <a:spcBef>
                <a:spcPts val="0"/>
              </a:spcBef>
              <a:spcAft>
                <a:spcPts val="0"/>
              </a:spcAft>
              <a:buSzPts val="5200"/>
              <a:buFont typeface="Oswald"/>
              <a:buNone/>
              <a:defRPr sz="5200" b="1">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569650" y="1782175"/>
            <a:ext cx="8262600" cy="5478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Font typeface="Oswald"/>
              <a:buNone/>
              <a:defRPr sz="2800">
                <a:latin typeface="Oswald"/>
                <a:ea typeface="Oswald"/>
                <a:cs typeface="Oswald"/>
                <a:sym typeface="Oswald"/>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8" name="Google Shape;58;p14"/>
          <p:cNvPicPr preferRelativeResize="0"/>
          <p:nvPr/>
        </p:nvPicPr>
        <p:blipFill rotWithShape="1">
          <a:blip r:embed="rId2">
            <a:alphaModFix/>
          </a:blip>
          <a:srcRect t="45002" b="13521"/>
          <a:stretch/>
        </p:blipFill>
        <p:spPr>
          <a:xfrm>
            <a:off x="0" y="2709975"/>
            <a:ext cx="9144000" cy="24335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ed text, blue title ba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15474" y="1463278"/>
            <a:ext cx="7452226" cy="2575322"/>
          </a:xfrm>
        </p:spPr>
        <p:txBody>
          <a:bodyPr>
            <a:noAutofit/>
          </a:bodyPr>
          <a:lstStyle>
            <a:lvl1pPr marL="260604" indent="-260604">
              <a:spcAft>
                <a:spcPts val="900"/>
              </a:spcAft>
              <a:buFont typeface="Arial"/>
              <a:buChar char="•"/>
              <a:defRPr sz="2100"/>
            </a:lvl1pPr>
            <a:lvl2pPr marL="260604" indent="-260604">
              <a:spcAft>
                <a:spcPts val="900"/>
              </a:spcAft>
              <a:defRPr sz="2100"/>
            </a:lvl2pPr>
            <a:lvl3pPr marL="260604" indent="-260604">
              <a:spcAft>
                <a:spcPts val="900"/>
              </a:spcAft>
              <a:defRPr sz="2100"/>
            </a:lvl3pPr>
            <a:lvl4pPr marL="260604" indent="-260604">
              <a:spcAft>
                <a:spcPts val="900"/>
              </a:spcAft>
              <a:defRPr sz="2100"/>
            </a:lvl4pPr>
            <a:lvl5pPr marL="260604" indent="-260604">
              <a:spcAft>
                <a:spcPts val="900"/>
              </a:spcAft>
              <a:defRPr sz="2100"/>
            </a:lvl5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3"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6"/>
          <p:cNvSpPr>
            <a:spLocks noGrp="1"/>
          </p:cNvSpPr>
          <p:nvPr>
            <p:ph type="body" sz="quarter" idx="11" hasCustomPrompt="1"/>
          </p:nvPr>
        </p:nvSpPr>
        <p:spPr>
          <a:xfrm>
            <a:off x="815474" y="4286250"/>
            <a:ext cx="6995026" cy="514350"/>
          </a:xfrm>
        </p:spPr>
        <p:txBody>
          <a:bodyPr>
            <a:noAutofit/>
          </a:bodyPr>
          <a:lstStyle>
            <a:lvl1pPr marL="260604" indent="0">
              <a:spcAft>
                <a:spcPts val="0"/>
              </a:spcAft>
              <a:buFont typeface="Arial"/>
              <a:buNone/>
              <a:defRPr sz="1350"/>
            </a:lvl1pPr>
            <a:lvl2pPr marL="0" indent="0">
              <a:spcAft>
                <a:spcPts val="0"/>
              </a:spcAft>
              <a:buNone/>
              <a:defRPr sz="1350"/>
            </a:lvl2pPr>
            <a:lvl3pPr marL="0" indent="0">
              <a:spcAft>
                <a:spcPts val="0"/>
              </a:spcAft>
              <a:buNone/>
              <a:defRPr sz="1350"/>
            </a:lvl3pPr>
            <a:lvl4pPr marL="0" indent="0">
              <a:spcAft>
                <a:spcPts val="0"/>
              </a:spcAft>
              <a:buNone/>
              <a:defRPr sz="1350"/>
            </a:lvl4pPr>
            <a:lvl5pPr marL="0" indent="0">
              <a:spcAft>
                <a:spcPts val="0"/>
              </a:spcAft>
              <a:buNone/>
              <a:defRPr sz="1350"/>
            </a:lvl5pPr>
          </a:lstStyle>
          <a:p>
            <a:pPr lvl="0"/>
            <a:r>
              <a:rPr lang="en-US"/>
              <a:t>Click to add footnote/citation</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graphic, blue title bar">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949326" y="1524000"/>
            <a:ext cx="7299325" cy="266700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chemeClr val="bg1"/>
                </a:solidFill>
                <a:latin typeface="Helvetica"/>
              </a:defRPr>
            </a:lvl1pPr>
          </a:lstStyle>
          <a:p>
            <a:r>
              <a:rPr lang="en-US"/>
              <a:t>click icon to place graphic here</a:t>
            </a:r>
            <a:br>
              <a:rPr lang="en-US"/>
            </a:br>
            <a:r>
              <a:rPr lang="en-US"/>
              <a:t>{size to this box maximum, centered or aligned left to title}</a:t>
            </a:r>
          </a:p>
        </p:txBody>
      </p:sp>
      <p:sp>
        <p:nvSpPr>
          <p:cNvPr id="6"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8"/>
          <p:cNvSpPr>
            <a:spLocks noGrp="1"/>
          </p:cNvSpPr>
          <p:nvPr>
            <p:ph type="body" sz="quarter" idx="12" hasCustomPrompt="1"/>
          </p:nvPr>
        </p:nvSpPr>
        <p:spPr>
          <a:xfrm>
            <a:off x="842210" y="4270772"/>
            <a:ext cx="6942891" cy="276225"/>
          </a:xfrm>
          <a:prstGeom prst="rect">
            <a:avLst/>
          </a:prstGeom>
        </p:spPr>
        <p:txBody>
          <a:bodyPr vert="horz"/>
          <a:lstStyle>
            <a:lvl1pPr marL="0" indent="0" algn="l">
              <a:buNone/>
              <a:defRPr sz="1350" baseline="0">
                <a:latin typeface="Helvetica"/>
                <a:cs typeface="Helvetica"/>
              </a:defRPr>
            </a:lvl1pPr>
            <a:lvl2pPr marL="0" indent="0" algn="l">
              <a:buNone/>
              <a:defRPr sz="1500"/>
            </a:lvl2pPr>
            <a:lvl3pPr marL="0" indent="0" algn="l">
              <a:buNone/>
              <a:defRPr sz="1500"/>
            </a:lvl3pPr>
            <a:lvl4pPr marL="0" indent="0" algn="l">
              <a:buNone/>
              <a:defRPr sz="1500"/>
            </a:lvl4pPr>
            <a:lvl5pPr marL="0" indent="0" algn="l">
              <a:buNone/>
              <a:defRPr sz="1500"/>
            </a:lvl5pPr>
          </a:lstStyle>
          <a:p>
            <a:pPr lvl="0"/>
            <a:r>
              <a:rPr lang="en-US"/>
              <a:t>click to add caption</a:t>
            </a:r>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graphic + caption, blue title bar">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5481054" y="1524000"/>
            <a:ext cx="3221622" cy="2752725"/>
          </a:xfrm>
          <a:prstGeom prst="rect">
            <a:avLst/>
          </a:prstGeom>
        </p:spPr>
        <p:txBody>
          <a:bodyPr vert="horz"/>
          <a:lstStyle>
            <a:lvl1pPr marL="0" indent="0">
              <a:spcBef>
                <a:spcPts val="0"/>
              </a:spcBef>
              <a:spcAft>
                <a:spcPts val="0"/>
              </a:spcAft>
              <a:buFont typeface="Arial"/>
              <a:buNone/>
              <a:defRPr sz="1500" baseline="0">
                <a:latin typeface="Helvetica"/>
                <a:cs typeface="Helvetica"/>
              </a:defRPr>
            </a:lvl1pPr>
            <a:lvl2pPr marL="0" indent="0">
              <a:buNone/>
              <a:defRPr sz="1500"/>
            </a:lvl2pPr>
            <a:lvl3pPr marL="0" indent="0">
              <a:buNone/>
              <a:defRPr sz="1500"/>
            </a:lvl3pPr>
            <a:lvl4pPr marL="0" indent="0">
              <a:buNone/>
              <a:defRPr sz="1500"/>
            </a:lvl4pPr>
            <a:lvl5pPr marL="0" indent="0">
              <a:buNone/>
              <a:defRPr sz="1500"/>
            </a:lvl5pPr>
          </a:lstStyle>
          <a:p>
            <a:pPr lvl="0"/>
            <a:r>
              <a:rPr lang="en-US"/>
              <a:t>click to add caption</a:t>
            </a:r>
          </a:p>
        </p:txBody>
      </p:sp>
      <p:sp>
        <p:nvSpPr>
          <p:cNvPr id="6" name="Content Placeholder 5"/>
          <p:cNvSpPr>
            <a:spLocks noGrp="1"/>
          </p:cNvSpPr>
          <p:nvPr>
            <p:ph sz="quarter" idx="11" hasCustomPrompt="1"/>
          </p:nvPr>
        </p:nvSpPr>
        <p:spPr>
          <a:xfrm>
            <a:off x="949325" y="1524000"/>
            <a:ext cx="4103688" cy="321826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baseline="0">
                <a:solidFill>
                  <a:schemeClr val="bg1"/>
                </a:solidFill>
                <a:latin typeface="Helvetica"/>
                <a:cs typeface="Helvetica"/>
              </a:defRPr>
            </a:lvl1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ft graphic + bullets, blue title bar">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5481054" y="1524000"/>
            <a:ext cx="3221622" cy="2752725"/>
          </a:xfrm>
          <a:prstGeom prst="rect">
            <a:avLst/>
          </a:prstGeom>
        </p:spPr>
        <p:txBody>
          <a:bodyPr vert="horz"/>
          <a:lstStyle>
            <a:lvl1pPr marL="130302" indent="-130302">
              <a:spcBef>
                <a:spcPts val="0"/>
              </a:spcBef>
              <a:spcAft>
                <a:spcPts val="900"/>
              </a:spcAft>
              <a:buFont typeface="Arial"/>
              <a:buChar char="•"/>
              <a:defRPr sz="1500">
                <a:latin typeface="Helvetica"/>
                <a:cs typeface="Helvetica"/>
              </a:defRPr>
            </a:lvl1pPr>
            <a:lvl2pPr marL="0" indent="0">
              <a:buNone/>
              <a:defRPr sz="1500"/>
            </a:lvl2pPr>
            <a:lvl3pPr marL="0" indent="0">
              <a:buNone/>
              <a:defRPr sz="1500"/>
            </a:lvl3pPr>
            <a:lvl4pPr marL="0" indent="0">
              <a:buNone/>
              <a:defRPr sz="1500"/>
            </a:lvl4pPr>
            <a:lvl5pPr marL="0" indent="0">
              <a:buNone/>
              <a:defRPr sz="1500"/>
            </a:lvl5pPr>
          </a:lstStyle>
          <a:p>
            <a:pPr lvl="0"/>
            <a:r>
              <a:rPr lang="en-US"/>
              <a:t>Bullet points</a:t>
            </a:r>
          </a:p>
          <a:p>
            <a:pPr lvl="0"/>
            <a:r>
              <a:rPr lang="en-US"/>
              <a:t>Bullet point</a:t>
            </a:r>
          </a:p>
          <a:p>
            <a:pPr lvl="0"/>
            <a:r>
              <a:rPr lang="en-US"/>
              <a:t>Bullet point</a:t>
            </a:r>
          </a:p>
        </p:txBody>
      </p:sp>
      <p:sp>
        <p:nvSpPr>
          <p:cNvPr id="6" name="Content Placeholder 5"/>
          <p:cNvSpPr>
            <a:spLocks noGrp="1"/>
          </p:cNvSpPr>
          <p:nvPr>
            <p:ph sz="quarter" idx="11" hasCustomPrompt="1"/>
          </p:nvPr>
        </p:nvSpPr>
        <p:spPr>
          <a:xfrm>
            <a:off x="949325" y="1524000"/>
            <a:ext cx="4103688" cy="321826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baseline="0">
                <a:solidFill>
                  <a:schemeClr val="bg1"/>
                </a:solidFill>
                <a:latin typeface="Helvetica"/>
                <a:cs typeface="Helvetica"/>
              </a:defRPr>
            </a:lvl1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graphic + caption, blue title bar">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4478338" y="1524001"/>
            <a:ext cx="4398962" cy="2717006"/>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Helvetica"/>
                <a:cs typeface="Helvetica"/>
              </a:defRPr>
            </a:lvl1pPr>
            <a:lvl2pPr marL="342900" indent="0">
              <a:buFontTx/>
              <a:buNone/>
              <a:defRPr sz="1350">
                <a:solidFill>
                  <a:srgbClr val="000000"/>
                </a:solidFill>
              </a:defRPr>
            </a:lvl2pPr>
            <a:lvl3pPr marL="685800" indent="0">
              <a:buFontTx/>
              <a:buNone/>
              <a:defRPr sz="1350">
                <a:solidFill>
                  <a:srgbClr val="000000"/>
                </a:solidFill>
              </a:defRPr>
            </a:lvl3pPr>
            <a:lvl4pPr marL="1028700" indent="0">
              <a:buFontTx/>
              <a:buNone/>
              <a:defRPr sz="1350">
                <a:solidFill>
                  <a:srgbClr val="000000"/>
                </a:solidFill>
              </a:defRPr>
            </a:lvl4pPr>
            <a:lvl5pPr marL="1371600" indent="0">
              <a:buFontTx/>
              <a:buNone/>
              <a:defRPr sz="1350">
                <a:solidFill>
                  <a:srgbClr val="000000"/>
                </a:solidFill>
              </a:defRPr>
            </a:lvl5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5"/>
          <p:cNvSpPr>
            <a:spLocks noGrp="1"/>
          </p:cNvSpPr>
          <p:nvPr>
            <p:ph type="body" sz="quarter" idx="12" hasCustomPrompt="1"/>
          </p:nvPr>
        </p:nvSpPr>
        <p:spPr>
          <a:xfrm>
            <a:off x="798516" y="1524001"/>
            <a:ext cx="3443284" cy="2717006"/>
          </a:xfrm>
          <a:prstGeom prst="rect">
            <a:avLst/>
          </a:prstGeom>
        </p:spPr>
        <p:txBody>
          <a:bodyPr vert="horz"/>
          <a:lstStyle>
            <a:lvl1pPr marL="0" indent="0">
              <a:buNone/>
              <a:defRPr sz="1500" b="0" baseline="0">
                <a:latin typeface="Helvetica"/>
                <a:cs typeface="Helvetica"/>
              </a:defRPr>
            </a:lvl1pPr>
            <a:lvl2pPr marL="0" indent="0">
              <a:buNone/>
              <a:defRPr sz="1500" b="0">
                <a:latin typeface="Helvetica"/>
                <a:cs typeface="Helvetica"/>
              </a:defRPr>
            </a:lvl2pPr>
            <a:lvl3pPr marL="0" indent="0">
              <a:buNone/>
              <a:defRPr sz="1500" b="0">
                <a:latin typeface="Helvetica"/>
                <a:cs typeface="Helvetica"/>
              </a:defRPr>
            </a:lvl3pPr>
            <a:lvl4pPr marL="0" indent="0">
              <a:buNone/>
              <a:defRPr sz="1500" b="0">
                <a:latin typeface="Helvetica"/>
                <a:cs typeface="Helvetica"/>
              </a:defRPr>
            </a:lvl4pPr>
            <a:lvl5pPr marL="0" indent="0">
              <a:buNone/>
              <a:defRPr sz="1500" b="0">
                <a:latin typeface="Helvetica"/>
                <a:cs typeface="Helvetica"/>
              </a:defRPr>
            </a:lvl5pPr>
          </a:lstStyle>
          <a:p>
            <a:pPr lvl="0"/>
            <a:r>
              <a:rPr lang="en-US"/>
              <a:t>click to add caption</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ight graphic + bullets, blue title bar">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4478338" y="1524001"/>
            <a:ext cx="4398962" cy="2717006"/>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Helvetica"/>
                <a:cs typeface="Helvetica"/>
              </a:defRPr>
            </a:lvl1pPr>
            <a:lvl2pPr marL="342900" indent="0">
              <a:buFontTx/>
              <a:buNone/>
              <a:defRPr sz="1350">
                <a:solidFill>
                  <a:srgbClr val="000000"/>
                </a:solidFill>
              </a:defRPr>
            </a:lvl2pPr>
            <a:lvl3pPr marL="685800" indent="0">
              <a:buFontTx/>
              <a:buNone/>
              <a:defRPr sz="1350">
                <a:solidFill>
                  <a:srgbClr val="000000"/>
                </a:solidFill>
              </a:defRPr>
            </a:lvl3pPr>
            <a:lvl4pPr marL="1028700" indent="0">
              <a:buFontTx/>
              <a:buNone/>
              <a:defRPr sz="1350">
                <a:solidFill>
                  <a:srgbClr val="000000"/>
                </a:solidFill>
              </a:defRPr>
            </a:lvl4pPr>
            <a:lvl5pPr marL="1371600" indent="0">
              <a:buFontTx/>
              <a:buNone/>
              <a:defRPr sz="1350">
                <a:solidFill>
                  <a:srgbClr val="000000"/>
                </a:solidFill>
              </a:defRPr>
            </a:lvl5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5" name="Text Placeholder 5"/>
          <p:cNvSpPr>
            <a:spLocks noGrp="1"/>
          </p:cNvSpPr>
          <p:nvPr>
            <p:ph type="body" sz="quarter" idx="13" hasCustomPrompt="1"/>
          </p:nvPr>
        </p:nvSpPr>
        <p:spPr>
          <a:xfrm>
            <a:off x="798516" y="1524000"/>
            <a:ext cx="3443284" cy="2717006"/>
          </a:xfrm>
          <a:prstGeom prst="rect">
            <a:avLst/>
          </a:prstGeom>
        </p:spPr>
        <p:txBody>
          <a:bodyPr vert="horz"/>
          <a:lstStyle>
            <a:lvl1pPr marL="130302" indent="-130302">
              <a:lnSpc>
                <a:spcPct val="100000"/>
              </a:lnSpc>
              <a:spcBef>
                <a:spcPts val="0"/>
              </a:spcBef>
              <a:spcAft>
                <a:spcPts val="900"/>
              </a:spcAft>
              <a:buFont typeface="Arial"/>
              <a:buChar char="•"/>
              <a:defRPr sz="1500" b="0" baseline="0">
                <a:latin typeface="Helvetica"/>
                <a:cs typeface="Helvetica"/>
              </a:defRPr>
            </a:lvl1pPr>
            <a:lvl2pPr marL="0" indent="0">
              <a:buNone/>
              <a:defRPr sz="1500" b="0">
                <a:latin typeface="Helvetica"/>
                <a:cs typeface="Helvetica"/>
              </a:defRPr>
            </a:lvl2pPr>
            <a:lvl3pPr marL="0" indent="0">
              <a:buNone/>
              <a:defRPr sz="1500" b="0">
                <a:latin typeface="Helvetica"/>
                <a:cs typeface="Helvetica"/>
              </a:defRPr>
            </a:lvl3pPr>
            <a:lvl4pPr marL="0" indent="0">
              <a:buNone/>
              <a:defRPr sz="1500" b="0">
                <a:latin typeface="Helvetica"/>
                <a:cs typeface="Helvetica"/>
              </a:defRPr>
            </a:lvl4pPr>
            <a:lvl5pPr marL="0" indent="0">
              <a:buNone/>
              <a:defRPr sz="1500" b="0">
                <a:latin typeface="Helvetica"/>
                <a:cs typeface="Helvetica"/>
              </a:defRPr>
            </a:lvl5pPr>
          </a:lstStyle>
          <a:p>
            <a:pPr lvl="0"/>
            <a:r>
              <a:rPr lang="en-US"/>
              <a:t>Bullet points</a:t>
            </a:r>
          </a:p>
          <a:p>
            <a:pPr lvl="0"/>
            <a:r>
              <a:rPr lang="en-US"/>
              <a:t>Bullet point</a:t>
            </a:r>
          </a:p>
          <a:p>
            <a:pPr lvl="0"/>
            <a:r>
              <a:rPr lang="en-US"/>
              <a:t>Bullet point</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graphics, blue title bar">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4813300" y="1524001"/>
            <a:ext cx="3448050" cy="2717006"/>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
              </a:defRPr>
            </a:lvl1pPr>
          </a:lstStyle>
          <a:p>
            <a:r>
              <a:rPr lang="en-US"/>
              <a:t>click icon to place graphic here</a:t>
            </a:r>
            <a:br>
              <a:rPr lang="en-US"/>
            </a:br>
            <a:r>
              <a:rPr lang="en-US"/>
              <a:t>{size to this box maximum}</a:t>
            </a:r>
          </a:p>
        </p:txBody>
      </p:sp>
      <p:sp>
        <p:nvSpPr>
          <p:cNvPr id="7" name="Content Placeholder 6"/>
          <p:cNvSpPr>
            <a:spLocks noGrp="1"/>
          </p:cNvSpPr>
          <p:nvPr>
            <p:ph sz="quarter" idx="12" hasCustomPrompt="1"/>
          </p:nvPr>
        </p:nvSpPr>
        <p:spPr>
          <a:xfrm>
            <a:off x="949326" y="1524000"/>
            <a:ext cx="3408363" cy="321826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Helvetica"/>
              </a:defRPr>
            </a:lvl1pPr>
          </a:lstStyle>
          <a:p>
            <a:r>
              <a:rPr lang="en-US"/>
              <a:t>click icon to place graphic here</a:t>
            </a:r>
            <a:br>
              <a:rPr lang="en-US"/>
            </a:br>
            <a:r>
              <a:rPr lang="en-US"/>
              <a:t>{size to this box maximum, aligned left to title}</a:t>
            </a:r>
          </a:p>
        </p:txBody>
      </p:sp>
      <p:sp>
        <p:nvSpPr>
          <p:cNvPr id="2" name="Title 1"/>
          <p:cNvSpPr>
            <a:spLocks noGrp="1"/>
          </p:cNvSpPr>
          <p:nvPr>
            <p:ph type="title" hasCustomPrompt="1"/>
          </p:nvPr>
        </p:nvSpPr>
        <p:spPr/>
        <p:txBody>
          <a:bodyPr>
            <a:normAutofit/>
          </a:bodyPr>
          <a:lstStyle>
            <a:lvl1pPr>
              <a:defRPr sz="3000" baseline="0">
                <a:latin typeface="Helvetica"/>
                <a:cs typeface="Helvetica"/>
              </a:defRPr>
            </a:lvl1pPr>
          </a:lstStyle>
          <a:p>
            <a:r>
              <a:rPr lang="en-US"/>
              <a:t>One or Two Line Title</a:t>
            </a: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evention Works covered, blue title bar">
    <p:spTree>
      <p:nvGrpSpPr>
        <p:cNvPr id="1" name=""/>
        <p:cNvGrpSpPr/>
        <p:nvPr/>
      </p:nvGrpSpPr>
      <p:grpSpPr>
        <a:xfrm>
          <a:off x="0" y="0"/>
          <a:ext cx="0" cy="0"/>
          <a:chOff x="0" y="0"/>
          <a:chExt cx="0" cy="0"/>
        </a:xfrm>
      </p:grpSpPr>
      <p:sp>
        <p:nvSpPr>
          <p:cNvPr id="7"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8" name="Rectangle 7"/>
          <p:cNvSpPr>
            <a:spLocks noChangeArrowheads="1"/>
          </p:cNvSpPr>
          <p:nvPr userDrawn="1"/>
        </p:nvSpPr>
        <p:spPr bwMode="auto">
          <a:xfrm>
            <a:off x="1866900" y="2382754"/>
            <a:ext cx="5410200" cy="44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47625" tIns="19050" rIns="47625" bIns="19050">
            <a:spAutoFit/>
          </a:bodyPr>
          <a:lstStyle/>
          <a:p>
            <a:pPr algn="ctr" defTabSz="342900">
              <a:lnSpc>
                <a:spcPct val="87000"/>
              </a:lnSpc>
              <a:buClrTx/>
              <a:buFontTx/>
              <a:buNone/>
            </a:pPr>
            <a:r>
              <a:rPr lang="en-US" sz="3000" kern="1200">
                <a:latin typeface="Times" charset="0"/>
                <a:ea typeface=""/>
                <a:cs typeface=""/>
              </a:rPr>
              <a:t>BBFYFNTJQN WQPKS</a:t>
            </a:r>
          </a:p>
        </p:txBody>
      </p:sp>
      <p:sp>
        <p:nvSpPr>
          <p:cNvPr id="9" name="Rectangle 8"/>
          <p:cNvSpPr>
            <a:spLocks noChangeArrowheads="1"/>
          </p:cNvSpPr>
          <p:nvPr userDrawn="1"/>
        </p:nvSpPr>
        <p:spPr bwMode="auto">
          <a:xfrm>
            <a:off x="1866900" y="2611354"/>
            <a:ext cx="5410200" cy="400050"/>
          </a:xfrm>
          <a:prstGeom prst="rect">
            <a:avLst/>
          </a:prstGeom>
          <a:solidFill>
            <a:schemeClr val="accent4"/>
          </a:solidFill>
          <a:ln w="12700">
            <a:noFill/>
            <a:miter lim="800000"/>
            <a:headEnd/>
            <a:tailEnd/>
          </a:ln>
        </p:spPr>
        <p:txBody>
          <a:bodyPr wrap="none" anchor="ctr"/>
          <a:lstStyle/>
          <a:p>
            <a:pPr defTabSz="342900">
              <a:buClrTx/>
              <a:buFontTx/>
              <a:buNone/>
            </a:pPr>
            <a:endParaRPr lang="en-US" sz="1350" kern="1200">
              <a:solidFill>
                <a:prstClr val="white"/>
              </a:solidFill>
              <a:latin typeface="Helvetica"/>
              <a:ea typeface=""/>
              <a:cs typeface=""/>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evention Works uncovered, blue title bar">
    <p:spTree>
      <p:nvGrpSpPr>
        <p:cNvPr id="1" name=""/>
        <p:cNvGrpSpPr/>
        <p:nvPr/>
      </p:nvGrpSpPr>
      <p:grpSpPr>
        <a:xfrm>
          <a:off x="0" y="0"/>
          <a:ext cx="0" cy="0"/>
          <a:chOff x="0" y="0"/>
          <a:chExt cx="0" cy="0"/>
        </a:xfrm>
      </p:grpSpPr>
      <p:sp>
        <p:nvSpPr>
          <p:cNvPr id="7"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8" name="Rectangle 7"/>
          <p:cNvSpPr>
            <a:spLocks noChangeArrowheads="1"/>
          </p:cNvSpPr>
          <p:nvPr userDrawn="1"/>
        </p:nvSpPr>
        <p:spPr bwMode="auto">
          <a:xfrm>
            <a:off x="1866900" y="2382754"/>
            <a:ext cx="5410200" cy="44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47625" tIns="19050" rIns="47625" bIns="19050">
            <a:spAutoFit/>
          </a:bodyPr>
          <a:lstStyle/>
          <a:p>
            <a:pPr algn="ctr" defTabSz="342900">
              <a:lnSpc>
                <a:spcPct val="87000"/>
              </a:lnSpc>
              <a:buClrTx/>
              <a:buFontTx/>
              <a:buNone/>
            </a:pPr>
            <a:r>
              <a:rPr lang="en-US" sz="3000" kern="1200">
                <a:latin typeface="Times" charset="0"/>
                <a:ea typeface=""/>
                <a:cs typeface=""/>
              </a:rPr>
              <a:t>BBFYFNTJQN WQPKS</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info, blue title bar">
    <p:spTree>
      <p:nvGrpSpPr>
        <p:cNvPr id="1" name=""/>
        <p:cNvGrpSpPr/>
        <p:nvPr/>
      </p:nvGrpSpPr>
      <p:grpSpPr>
        <a:xfrm>
          <a:off x="0" y="0"/>
          <a:ext cx="0" cy="0"/>
          <a:chOff x="0" y="0"/>
          <a:chExt cx="0" cy="0"/>
        </a:xfrm>
      </p:grpSpPr>
      <p:sp>
        <p:nvSpPr>
          <p:cNvPr id="7" name="Title Placeholder 5"/>
          <p:cNvSpPr>
            <a:spLocks noGrp="1"/>
          </p:cNvSpPr>
          <p:nvPr>
            <p:ph type="title" hasCustomPrompt="1"/>
          </p:nvPr>
        </p:nvSpPr>
        <p:spPr>
          <a:xfrm>
            <a:off x="0" y="-10026"/>
            <a:ext cx="9144000" cy="1143000"/>
          </a:xfrm>
          <a:prstGeom prst="rect">
            <a:avLst/>
          </a:prstGeom>
        </p:spPr>
        <p:txBody>
          <a:bodyPr vert="horz" lIns="91440" tIns="45720" rIns="91440" bIns="45720" rtlCol="0" anchor="ctr">
            <a:normAutofit/>
          </a:bodyPr>
          <a:lstStyle>
            <a:lvl1pPr marL="601266" defTabSz="258366">
              <a:defRPr baseline="0"/>
            </a:lvl1pPr>
          </a:lstStyle>
          <a:p>
            <a:pPr marL="801688" defTabSz="344488"/>
            <a:r>
              <a:rPr lang="en-US" sz="3000">
                <a:solidFill>
                  <a:srgbClr val="FFFFFF"/>
                </a:solidFill>
                <a:latin typeface="Helvetica"/>
                <a:cs typeface="Helvetica"/>
              </a:rPr>
              <a:t>One or Two Line Title</a:t>
            </a:r>
            <a:endParaRPr lang="en-US"/>
          </a:p>
        </p:txBody>
      </p:sp>
      <p:sp>
        <p:nvSpPr>
          <p:cNvPr id="4" name="Rectangle 7"/>
          <p:cNvSpPr>
            <a:spLocks noChangeArrowheads="1"/>
          </p:cNvSpPr>
          <p:nvPr userDrawn="1"/>
        </p:nvSpPr>
        <p:spPr bwMode="auto">
          <a:xfrm>
            <a:off x="815474" y="3674643"/>
            <a:ext cx="5016500" cy="53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7865" tIns="33338" rIns="67865" bIns="33338"/>
          <a:lstStyle/>
          <a:p>
            <a:pPr>
              <a:lnSpc>
                <a:spcPts val="2775"/>
              </a:lnSpc>
              <a:buClrTx/>
              <a:buFontTx/>
              <a:buNone/>
              <a:defRPr/>
            </a:pPr>
            <a:r>
              <a:rPr lang="en-US" sz="2100" dirty="0">
                <a:solidFill>
                  <a:srgbClr val="A6A6A6">
                    <a:lumMod val="50000"/>
                  </a:srgbClr>
                </a:solidFill>
                <a:latin typeface="Helvetica"/>
                <a:ea typeface=""/>
                <a:cs typeface="Helvetica"/>
              </a:rPr>
              <a:t>www.bmsg.org</a:t>
            </a:r>
          </a:p>
        </p:txBody>
      </p:sp>
      <p:sp>
        <p:nvSpPr>
          <p:cNvPr id="5" name="Text Placeholder 5"/>
          <p:cNvSpPr>
            <a:spLocks noGrp="1"/>
          </p:cNvSpPr>
          <p:nvPr>
            <p:ph type="body" sz="quarter" idx="10" hasCustomPrompt="1"/>
          </p:nvPr>
        </p:nvSpPr>
        <p:spPr>
          <a:xfrm>
            <a:off x="815474" y="1463842"/>
            <a:ext cx="5029200" cy="2093119"/>
          </a:xfrm>
        </p:spPr>
        <p:txBody>
          <a:bodyPr>
            <a:noAutofit/>
          </a:bodyPr>
          <a:lstStyle>
            <a:lvl1pPr>
              <a:spcBef>
                <a:spcPts val="0"/>
              </a:spcBef>
              <a:spcAft>
                <a:spcPts val="0"/>
              </a:spcAft>
              <a:defRPr sz="2100"/>
            </a:lvl1pPr>
            <a:lvl2pPr marL="0" indent="0">
              <a:spcBef>
                <a:spcPts val="0"/>
              </a:spcBef>
              <a:spcAft>
                <a:spcPts val="0"/>
              </a:spcAft>
              <a:buNone/>
              <a:defRPr sz="2100">
                <a:solidFill>
                  <a:schemeClr val="accent2"/>
                </a:solidFill>
              </a:defRPr>
            </a:lvl2pPr>
            <a:lvl3pPr marL="0" indent="0">
              <a:spcBef>
                <a:spcPts val="0"/>
              </a:spcBef>
              <a:spcAft>
                <a:spcPts val="0"/>
              </a:spcAft>
              <a:buNone/>
              <a:defRPr sz="2100"/>
            </a:lvl3pPr>
            <a:lvl4pPr marL="0" indent="0">
              <a:spcBef>
                <a:spcPts val="0"/>
              </a:spcBef>
              <a:spcAft>
                <a:spcPts val="0"/>
              </a:spcAft>
              <a:buNone/>
              <a:defRPr sz="2100"/>
            </a:lvl4pPr>
            <a:lvl5pPr marL="0" indent="0">
              <a:spcBef>
                <a:spcPts val="0"/>
              </a:spcBef>
              <a:spcAft>
                <a:spcPts val="0"/>
              </a:spcAft>
              <a:buNone/>
              <a:defRPr sz="2100"/>
            </a:lvl5pPr>
          </a:lstStyle>
          <a:p>
            <a:pPr lvl="0"/>
            <a:r>
              <a:rPr lang="en-US"/>
              <a:t>click to add Name/s</a:t>
            </a:r>
            <a:br>
              <a:rPr lang="en-US"/>
            </a:br>
            <a:r>
              <a:rPr lang="en-US"/>
              <a:t>name@bmsg.org</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FFFF"/>
        </a:solidFill>
        <a:effectLst/>
      </p:bgPr>
    </p:bg>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rot="-178">
            <a:off x="1993325" y="979675"/>
            <a:ext cx="5806200" cy="1260900"/>
          </a:xfrm>
          <a:prstGeom prst="rect">
            <a:avLst/>
          </a:prstGeom>
        </p:spPr>
        <p:txBody>
          <a:bodyPr spcFirstLastPara="1" wrap="square" lIns="91425" tIns="91425" rIns="91425" bIns="91425" anchor="ctr" anchorCtr="0"/>
          <a:lstStyle>
            <a:lvl1pPr lvl="0" algn="ctr" rtl="0">
              <a:spcBef>
                <a:spcPts val="0"/>
              </a:spcBef>
              <a:spcAft>
                <a:spcPts val="0"/>
              </a:spcAft>
              <a:buSzPts val="3600"/>
              <a:buFont typeface="Oswald"/>
              <a:buNone/>
              <a:defRPr sz="3600" b="1">
                <a:latin typeface="Oswald"/>
                <a:ea typeface="Oswald"/>
                <a:cs typeface="Oswald"/>
                <a:sym typeface="Oswa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2" name="Google Shape;62;p15"/>
          <p:cNvSpPr/>
          <p:nvPr/>
        </p:nvSpPr>
        <p:spPr>
          <a:xfrm>
            <a:off x="0" y="-13350"/>
            <a:ext cx="198000" cy="5170200"/>
          </a:xfrm>
          <a:prstGeom prst="rect">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5"/>
          <p:cNvSpPr/>
          <p:nvPr/>
        </p:nvSpPr>
        <p:spPr>
          <a:xfrm>
            <a:off x="198019" y="-13350"/>
            <a:ext cx="941700" cy="51702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p:nvPr/>
        </p:nvSpPr>
        <p:spPr>
          <a:xfrm>
            <a:off x="159900" y="-11550"/>
            <a:ext cx="56400" cy="5166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white background">
    <p:spTree>
      <p:nvGrpSpPr>
        <p:cNvPr id="1" name=""/>
        <p:cNvGrpSpPr/>
        <p:nvPr/>
      </p:nvGrpSpPr>
      <p:grpSpPr>
        <a:xfrm>
          <a:off x="0" y="0"/>
          <a:ext cx="0" cy="0"/>
          <a:chOff x="0" y="0"/>
          <a:chExt cx="0" cy="0"/>
        </a:xfrm>
      </p:grpSpPr>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white title, blue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marL="603504">
              <a:defRPr sz="3000" baseline="0"/>
            </a:lvl1pPr>
          </a:lstStyle>
          <a:p>
            <a:r>
              <a:rPr lang="en-US"/>
              <a:t>One or Two Line Title</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title bar">
    <p:spTree>
      <p:nvGrpSpPr>
        <p:cNvPr id="1" name=""/>
        <p:cNvGrpSpPr/>
        <p:nvPr/>
      </p:nvGrpSpPr>
      <p:grpSpPr>
        <a:xfrm>
          <a:off x="0" y="0"/>
          <a:ext cx="0" cy="0"/>
          <a:chOff x="0" y="0"/>
          <a:chExt cx="0" cy="0"/>
        </a:xfrm>
      </p:grpSpPr>
      <p:sp>
        <p:nvSpPr>
          <p:cNvPr id="7"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text, blue title ba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15475" y="1463279"/>
            <a:ext cx="7401426" cy="2651522"/>
          </a:xfrm>
          <a:prstGeom prst="rect">
            <a:avLst/>
          </a:prstGeom>
        </p:spPr>
        <p:txBody>
          <a:bodyPr vert="horz"/>
          <a:lstStyle>
            <a:lvl1pPr marL="0" indent="0">
              <a:spcBef>
                <a:spcPts val="0"/>
              </a:spcBef>
              <a:buNone/>
              <a:defRPr sz="2100">
                <a:solidFill>
                  <a:schemeClr val="bg1"/>
                </a:solidFill>
                <a:latin typeface="Helvetica"/>
                <a:cs typeface="Helvetica"/>
              </a:defRPr>
            </a:lvl1pPr>
            <a:lvl2pPr marL="0" indent="0">
              <a:spcBef>
                <a:spcPts val="0"/>
              </a:spcBef>
              <a:spcAft>
                <a:spcPts val="0"/>
              </a:spcAft>
              <a:buNone/>
              <a:defRPr sz="2100">
                <a:solidFill>
                  <a:schemeClr val="bg1"/>
                </a:solidFill>
                <a:latin typeface="Helvetica"/>
                <a:cs typeface="Helvetica"/>
              </a:defRPr>
            </a:lvl2pPr>
            <a:lvl3pPr marL="0" indent="0">
              <a:spcBef>
                <a:spcPts val="0"/>
              </a:spcBef>
              <a:spcAft>
                <a:spcPts val="0"/>
              </a:spcAft>
              <a:buNone/>
              <a:defRPr sz="2100">
                <a:solidFill>
                  <a:schemeClr val="bg1"/>
                </a:solidFill>
                <a:latin typeface="Helvetica"/>
                <a:cs typeface="Helvetica"/>
              </a:defRPr>
            </a:lvl3pPr>
            <a:lvl4pPr marL="0" indent="0">
              <a:spcBef>
                <a:spcPts val="0"/>
              </a:spcBef>
              <a:spcAft>
                <a:spcPts val="0"/>
              </a:spcAft>
              <a:buNone/>
              <a:defRPr sz="2100">
                <a:solidFill>
                  <a:schemeClr val="bg1"/>
                </a:solidFill>
                <a:latin typeface="Helvetica"/>
                <a:cs typeface="Helvetica"/>
              </a:defRPr>
            </a:lvl4pPr>
            <a:lvl5pPr marL="0" indent="0">
              <a:spcBef>
                <a:spcPts val="0"/>
              </a:spcBef>
              <a:spcAft>
                <a:spcPts val="0"/>
              </a:spcAft>
              <a:buNone/>
              <a:defRPr sz="2100">
                <a:solidFill>
                  <a:schemeClr val="bg1"/>
                </a:solidFill>
                <a:latin typeface="Helvetica"/>
                <a:cs typeface="Helvetica"/>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6"/>
          <p:cNvSpPr>
            <a:spLocks noGrp="1"/>
          </p:cNvSpPr>
          <p:nvPr>
            <p:ph type="body" sz="quarter" idx="12" hasCustomPrompt="1"/>
          </p:nvPr>
        </p:nvSpPr>
        <p:spPr>
          <a:xfrm>
            <a:off x="815474" y="4286250"/>
            <a:ext cx="6995026" cy="514350"/>
          </a:xfrm>
        </p:spPr>
        <p:txBody>
          <a:bodyPr>
            <a:noAutofit/>
          </a:bodyPr>
          <a:lstStyle>
            <a:lvl1pPr marL="0" indent="0">
              <a:spcAft>
                <a:spcPts val="0"/>
              </a:spcAft>
              <a:buFont typeface="Arial"/>
              <a:buNone/>
              <a:defRPr sz="1350"/>
            </a:lvl1pPr>
            <a:lvl2pPr marL="0" indent="0">
              <a:spcAft>
                <a:spcPts val="0"/>
              </a:spcAft>
              <a:buNone/>
              <a:defRPr sz="1350"/>
            </a:lvl2pPr>
            <a:lvl3pPr marL="0" indent="0">
              <a:spcAft>
                <a:spcPts val="0"/>
              </a:spcAft>
              <a:buNone/>
              <a:defRPr sz="1350"/>
            </a:lvl3pPr>
            <a:lvl4pPr marL="0" indent="0">
              <a:spcAft>
                <a:spcPts val="0"/>
              </a:spcAft>
              <a:buNone/>
              <a:defRPr sz="1350"/>
            </a:lvl4pPr>
            <a:lvl5pPr marL="0" indent="0">
              <a:spcAft>
                <a:spcPts val="0"/>
              </a:spcAft>
              <a:buNone/>
              <a:defRPr sz="1350"/>
            </a:lvl5pPr>
          </a:lstStyle>
          <a:p>
            <a:pPr lvl="0"/>
            <a:r>
              <a:rPr lang="en-US"/>
              <a:t>Click to add footnote/citation</a:t>
            </a: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ulleted text, blue title ba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15474" y="1463278"/>
            <a:ext cx="7452226" cy="2575322"/>
          </a:xfrm>
        </p:spPr>
        <p:txBody>
          <a:bodyPr>
            <a:noAutofit/>
          </a:bodyPr>
          <a:lstStyle>
            <a:lvl1pPr marL="260604" indent="-260604">
              <a:spcAft>
                <a:spcPts val="900"/>
              </a:spcAft>
              <a:buFont typeface="Arial"/>
              <a:buChar char="•"/>
              <a:defRPr sz="2100"/>
            </a:lvl1pPr>
            <a:lvl2pPr marL="260604" indent="-260604">
              <a:spcAft>
                <a:spcPts val="900"/>
              </a:spcAft>
              <a:defRPr sz="2100"/>
            </a:lvl2pPr>
            <a:lvl3pPr marL="260604" indent="-260604">
              <a:spcAft>
                <a:spcPts val="900"/>
              </a:spcAft>
              <a:defRPr sz="2100"/>
            </a:lvl3pPr>
            <a:lvl4pPr marL="260604" indent="-260604">
              <a:spcAft>
                <a:spcPts val="900"/>
              </a:spcAft>
              <a:defRPr sz="2100"/>
            </a:lvl4pPr>
            <a:lvl5pPr marL="260604" indent="-260604">
              <a:spcAft>
                <a:spcPts val="900"/>
              </a:spcAft>
              <a:defRPr sz="2100"/>
            </a:lvl5pPr>
          </a:lstStyle>
          <a:p>
            <a:pPr lvl="0"/>
            <a:r>
              <a:rPr lang="en-US"/>
              <a:t>Bullet points</a:t>
            </a:r>
          </a:p>
          <a:p>
            <a:pPr lvl="1"/>
            <a:r>
              <a:rPr lang="en-US"/>
              <a:t>Second level</a:t>
            </a:r>
          </a:p>
          <a:p>
            <a:pPr lvl="2"/>
            <a:r>
              <a:rPr lang="en-US"/>
              <a:t>Third level</a:t>
            </a:r>
          </a:p>
          <a:p>
            <a:pPr lvl="3"/>
            <a:r>
              <a:rPr lang="en-US"/>
              <a:t>Fourth level</a:t>
            </a:r>
          </a:p>
          <a:p>
            <a:pPr lvl="4"/>
            <a:r>
              <a:rPr lang="en-US"/>
              <a:t>Fifth level</a:t>
            </a:r>
          </a:p>
        </p:txBody>
      </p:sp>
      <p:sp>
        <p:nvSpPr>
          <p:cNvPr id="3"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6"/>
          <p:cNvSpPr>
            <a:spLocks noGrp="1"/>
          </p:cNvSpPr>
          <p:nvPr>
            <p:ph type="body" sz="quarter" idx="11" hasCustomPrompt="1"/>
          </p:nvPr>
        </p:nvSpPr>
        <p:spPr>
          <a:xfrm>
            <a:off x="815474" y="4286250"/>
            <a:ext cx="6995026" cy="514350"/>
          </a:xfrm>
        </p:spPr>
        <p:txBody>
          <a:bodyPr>
            <a:noAutofit/>
          </a:bodyPr>
          <a:lstStyle>
            <a:lvl1pPr marL="260604" indent="0">
              <a:spcAft>
                <a:spcPts val="0"/>
              </a:spcAft>
              <a:buFont typeface="Arial"/>
              <a:buNone/>
              <a:defRPr sz="1350"/>
            </a:lvl1pPr>
            <a:lvl2pPr marL="0" indent="0">
              <a:spcAft>
                <a:spcPts val="0"/>
              </a:spcAft>
              <a:buNone/>
              <a:defRPr sz="1350"/>
            </a:lvl2pPr>
            <a:lvl3pPr marL="0" indent="0">
              <a:spcAft>
                <a:spcPts val="0"/>
              </a:spcAft>
              <a:buNone/>
              <a:defRPr sz="1350"/>
            </a:lvl3pPr>
            <a:lvl4pPr marL="0" indent="0">
              <a:spcAft>
                <a:spcPts val="0"/>
              </a:spcAft>
              <a:buNone/>
              <a:defRPr sz="1350"/>
            </a:lvl4pPr>
            <a:lvl5pPr marL="0" indent="0">
              <a:spcAft>
                <a:spcPts val="0"/>
              </a:spcAft>
              <a:buNone/>
              <a:defRPr sz="1350"/>
            </a:lvl5pPr>
          </a:lstStyle>
          <a:p>
            <a:pPr lvl="0"/>
            <a:r>
              <a:rPr lang="en-US"/>
              <a:t>Click to add footnote/citation</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graphic, blue title bar">
    <p:spTree>
      <p:nvGrpSpPr>
        <p:cNvPr id="1" name=""/>
        <p:cNvGrpSpPr/>
        <p:nvPr/>
      </p:nvGrpSpPr>
      <p:grpSpPr>
        <a:xfrm>
          <a:off x="0" y="0"/>
          <a:ext cx="0" cy="0"/>
          <a:chOff x="0" y="0"/>
          <a:chExt cx="0" cy="0"/>
        </a:xfrm>
      </p:grpSpPr>
      <p:sp>
        <p:nvSpPr>
          <p:cNvPr id="8" name="Content Placeholder 7"/>
          <p:cNvSpPr>
            <a:spLocks noGrp="1"/>
          </p:cNvSpPr>
          <p:nvPr>
            <p:ph sz="quarter" idx="11" hasCustomPrompt="1"/>
          </p:nvPr>
        </p:nvSpPr>
        <p:spPr>
          <a:xfrm>
            <a:off x="949326" y="1524000"/>
            <a:ext cx="7299325" cy="266700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chemeClr val="bg1"/>
                </a:solidFill>
                <a:latin typeface="Helvetica"/>
              </a:defRPr>
            </a:lvl1pPr>
          </a:lstStyle>
          <a:p>
            <a:r>
              <a:rPr lang="en-US"/>
              <a:t>click icon to place graphic here</a:t>
            </a:r>
            <a:br>
              <a:rPr lang="en-US"/>
            </a:br>
            <a:r>
              <a:rPr lang="en-US"/>
              <a:t>{size to this box maximum, centered or aligned left to title}</a:t>
            </a:r>
          </a:p>
        </p:txBody>
      </p:sp>
      <p:sp>
        <p:nvSpPr>
          <p:cNvPr id="6"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8"/>
          <p:cNvSpPr>
            <a:spLocks noGrp="1"/>
          </p:cNvSpPr>
          <p:nvPr>
            <p:ph type="body" sz="quarter" idx="12" hasCustomPrompt="1"/>
          </p:nvPr>
        </p:nvSpPr>
        <p:spPr>
          <a:xfrm>
            <a:off x="842210" y="4270772"/>
            <a:ext cx="6942891" cy="276225"/>
          </a:xfrm>
          <a:prstGeom prst="rect">
            <a:avLst/>
          </a:prstGeom>
        </p:spPr>
        <p:txBody>
          <a:bodyPr vert="horz"/>
          <a:lstStyle>
            <a:lvl1pPr marL="0" indent="0" algn="l">
              <a:buNone/>
              <a:defRPr sz="1350" baseline="0">
                <a:latin typeface="Helvetica"/>
                <a:cs typeface="Helvetica"/>
              </a:defRPr>
            </a:lvl1pPr>
            <a:lvl2pPr marL="0" indent="0" algn="l">
              <a:buNone/>
              <a:defRPr sz="1500"/>
            </a:lvl2pPr>
            <a:lvl3pPr marL="0" indent="0" algn="l">
              <a:buNone/>
              <a:defRPr sz="1500"/>
            </a:lvl3pPr>
            <a:lvl4pPr marL="0" indent="0" algn="l">
              <a:buNone/>
              <a:defRPr sz="1500"/>
            </a:lvl4pPr>
            <a:lvl5pPr marL="0" indent="0" algn="l">
              <a:buNone/>
              <a:defRPr sz="1500"/>
            </a:lvl5pPr>
          </a:lstStyle>
          <a:p>
            <a:pPr lvl="0"/>
            <a:r>
              <a:rPr lang="en-US"/>
              <a:t>click to add caption</a:t>
            </a: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ft graphic + caption, blue title bar">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5481054" y="1524000"/>
            <a:ext cx="3221622" cy="2752725"/>
          </a:xfrm>
          <a:prstGeom prst="rect">
            <a:avLst/>
          </a:prstGeom>
        </p:spPr>
        <p:txBody>
          <a:bodyPr vert="horz"/>
          <a:lstStyle>
            <a:lvl1pPr marL="0" indent="0">
              <a:spcBef>
                <a:spcPts val="0"/>
              </a:spcBef>
              <a:spcAft>
                <a:spcPts val="0"/>
              </a:spcAft>
              <a:buFont typeface="Arial"/>
              <a:buNone/>
              <a:defRPr sz="1500" baseline="0">
                <a:latin typeface="Helvetica"/>
                <a:cs typeface="Helvetica"/>
              </a:defRPr>
            </a:lvl1pPr>
            <a:lvl2pPr marL="0" indent="0">
              <a:buNone/>
              <a:defRPr sz="1500"/>
            </a:lvl2pPr>
            <a:lvl3pPr marL="0" indent="0">
              <a:buNone/>
              <a:defRPr sz="1500"/>
            </a:lvl3pPr>
            <a:lvl4pPr marL="0" indent="0">
              <a:buNone/>
              <a:defRPr sz="1500"/>
            </a:lvl4pPr>
            <a:lvl5pPr marL="0" indent="0">
              <a:buNone/>
              <a:defRPr sz="1500"/>
            </a:lvl5pPr>
          </a:lstStyle>
          <a:p>
            <a:pPr lvl="0"/>
            <a:r>
              <a:rPr lang="en-US"/>
              <a:t>click to add caption</a:t>
            </a:r>
          </a:p>
        </p:txBody>
      </p:sp>
      <p:sp>
        <p:nvSpPr>
          <p:cNvPr id="6" name="Content Placeholder 5"/>
          <p:cNvSpPr>
            <a:spLocks noGrp="1"/>
          </p:cNvSpPr>
          <p:nvPr>
            <p:ph sz="quarter" idx="11" hasCustomPrompt="1"/>
          </p:nvPr>
        </p:nvSpPr>
        <p:spPr>
          <a:xfrm>
            <a:off x="949325" y="1524000"/>
            <a:ext cx="4103688" cy="321826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baseline="0">
                <a:solidFill>
                  <a:schemeClr val="bg1"/>
                </a:solidFill>
                <a:latin typeface="Helvetica"/>
                <a:cs typeface="Helvetica"/>
              </a:defRPr>
            </a:lvl1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graphic + bullets, blue title bar">
    <p:spTree>
      <p:nvGrpSpPr>
        <p:cNvPr id="1" name=""/>
        <p:cNvGrpSpPr/>
        <p:nvPr/>
      </p:nvGrpSpPr>
      <p:grpSpPr>
        <a:xfrm>
          <a:off x="0" y="0"/>
          <a:ext cx="0" cy="0"/>
          <a:chOff x="0" y="0"/>
          <a:chExt cx="0" cy="0"/>
        </a:xfrm>
      </p:grpSpPr>
      <p:sp>
        <p:nvSpPr>
          <p:cNvPr id="7" name="Text Placeholder 5"/>
          <p:cNvSpPr>
            <a:spLocks noGrp="1"/>
          </p:cNvSpPr>
          <p:nvPr>
            <p:ph type="body" sz="quarter" idx="12" hasCustomPrompt="1"/>
          </p:nvPr>
        </p:nvSpPr>
        <p:spPr>
          <a:xfrm>
            <a:off x="5481054" y="1524000"/>
            <a:ext cx="3221622" cy="2752725"/>
          </a:xfrm>
          <a:prstGeom prst="rect">
            <a:avLst/>
          </a:prstGeom>
        </p:spPr>
        <p:txBody>
          <a:bodyPr vert="horz"/>
          <a:lstStyle>
            <a:lvl1pPr marL="130302" indent="-130302">
              <a:spcBef>
                <a:spcPts val="0"/>
              </a:spcBef>
              <a:spcAft>
                <a:spcPts val="900"/>
              </a:spcAft>
              <a:buFont typeface="Arial"/>
              <a:buChar char="•"/>
              <a:defRPr sz="1500">
                <a:latin typeface="Helvetica"/>
                <a:cs typeface="Helvetica"/>
              </a:defRPr>
            </a:lvl1pPr>
            <a:lvl2pPr marL="0" indent="0">
              <a:buNone/>
              <a:defRPr sz="1500"/>
            </a:lvl2pPr>
            <a:lvl3pPr marL="0" indent="0">
              <a:buNone/>
              <a:defRPr sz="1500"/>
            </a:lvl3pPr>
            <a:lvl4pPr marL="0" indent="0">
              <a:buNone/>
              <a:defRPr sz="1500"/>
            </a:lvl4pPr>
            <a:lvl5pPr marL="0" indent="0">
              <a:buNone/>
              <a:defRPr sz="1500"/>
            </a:lvl5pPr>
          </a:lstStyle>
          <a:p>
            <a:pPr lvl="0"/>
            <a:r>
              <a:rPr lang="en-US"/>
              <a:t>Bullet points</a:t>
            </a:r>
          </a:p>
          <a:p>
            <a:pPr lvl="0"/>
            <a:r>
              <a:rPr lang="en-US"/>
              <a:t>Bullet point</a:t>
            </a:r>
          </a:p>
          <a:p>
            <a:pPr lvl="0"/>
            <a:r>
              <a:rPr lang="en-US"/>
              <a:t>Bullet point</a:t>
            </a:r>
          </a:p>
        </p:txBody>
      </p:sp>
      <p:sp>
        <p:nvSpPr>
          <p:cNvPr id="6" name="Content Placeholder 5"/>
          <p:cNvSpPr>
            <a:spLocks noGrp="1"/>
          </p:cNvSpPr>
          <p:nvPr>
            <p:ph sz="quarter" idx="11" hasCustomPrompt="1"/>
          </p:nvPr>
        </p:nvSpPr>
        <p:spPr>
          <a:xfrm>
            <a:off x="949325" y="1524000"/>
            <a:ext cx="4103688" cy="321826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baseline="0">
                <a:solidFill>
                  <a:schemeClr val="bg1"/>
                </a:solidFill>
                <a:latin typeface="Helvetica"/>
                <a:cs typeface="Helvetica"/>
              </a:defRPr>
            </a:lvl1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ight graphic + caption, blue title bar">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4478338" y="1524001"/>
            <a:ext cx="4398962" cy="2717006"/>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Helvetica"/>
                <a:cs typeface="Helvetica"/>
              </a:defRPr>
            </a:lvl1pPr>
            <a:lvl2pPr marL="342900" indent="0">
              <a:buFontTx/>
              <a:buNone/>
              <a:defRPr sz="1350">
                <a:solidFill>
                  <a:srgbClr val="000000"/>
                </a:solidFill>
              </a:defRPr>
            </a:lvl2pPr>
            <a:lvl3pPr marL="685800" indent="0">
              <a:buFontTx/>
              <a:buNone/>
              <a:defRPr sz="1350">
                <a:solidFill>
                  <a:srgbClr val="000000"/>
                </a:solidFill>
              </a:defRPr>
            </a:lvl3pPr>
            <a:lvl4pPr marL="1028700" indent="0">
              <a:buFontTx/>
              <a:buNone/>
              <a:defRPr sz="1350">
                <a:solidFill>
                  <a:srgbClr val="000000"/>
                </a:solidFill>
              </a:defRPr>
            </a:lvl4pPr>
            <a:lvl5pPr marL="1371600" indent="0">
              <a:buFontTx/>
              <a:buNone/>
              <a:defRPr sz="1350">
                <a:solidFill>
                  <a:srgbClr val="000000"/>
                </a:solidFill>
              </a:defRPr>
            </a:lvl5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5"/>
          <p:cNvSpPr>
            <a:spLocks noGrp="1"/>
          </p:cNvSpPr>
          <p:nvPr>
            <p:ph type="body" sz="quarter" idx="12" hasCustomPrompt="1"/>
          </p:nvPr>
        </p:nvSpPr>
        <p:spPr>
          <a:xfrm>
            <a:off x="798516" y="1524001"/>
            <a:ext cx="3443284" cy="2717006"/>
          </a:xfrm>
          <a:prstGeom prst="rect">
            <a:avLst/>
          </a:prstGeom>
        </p:spPr>
        <p:txBody>
          <a:bodyPr vert="horz"/>
          <a:lstStyle>
            <a:lvl1pPr marL="0" indent="0">
              <a:buNone/>
              <a:defRPr sz="1500" b="0" baseline="0">
                <a:latin typeface="Helvetica"/>
                <a:cs typeface="Helvetica"/>
              </a:defRPr>
            </a:lvl1pPr>
            <a:lvl2pPr marL="0" indent="0">
              <a:buNone/>
              <a:defRPr sz="1500" b="0">
                <a:latin typeface="Helvetica"/>
                <a:cs typeface="Helvetica"/>
              </a:defRPr>
            </a:lvl2pPr>
            <a:lvl3pPr marL="0" indent="0">
              <a:buNone/>
              <a:defRPr sz="1500" b="0">
                <a:latin typeface="Helvetica"/>
                <a:cs typeface="Helvetica"/>
              </a:defRPr>
            </a:lvl3pPr>
            <a:lvl4pPr marL="0" indent="0">
              <a:buNone/>
              <a:defRPr sz="1500" b="0">
                <a:latin typeface="Helvetica"/>
                <a:cs typeface="Helvetica"/>
              </a:defRPr>
            </a:lvl4pPr>
            <a:lvl5pPr marL="0" indent="0">
              <a:buNone/>
              <a:defRPr sz="1500" b="0">
                <a:latin typeface="Helvetica"/>
                <a:cs typeface="Helvetica"/>
              </a:defRPr>
            </a:lvl5pPr>
          </a:lstStyle>
          <a:p>
            <a:pPr lvl="0"/>
            <a:r>
              <a:rPr lang="en-US"/>
              <a:t>click to add caption</a:t>
            </a: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ight graphic + bullets, blue title bar">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4478338" y="1524001"/>
            <a:ext cx="4398962" cy="2717006"/>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Helvetica"/>
                <a:cs typeface="Helvetica"/>
              </a:defRPr>
            </a:lvl1pPr>
            <a:lvl2pPr marL="342900" indent="0">
              <a:buFontTx/>
              <a:buNone/>
              <a:defRPr sz="1350">
                <a:solidFill>
                  <a:srgbClr val="000000"/>
                </a:solidFill>
              </a:defRPr>
            </a:lvl2pPr>
            <a:lvl3pPr marL="685800" indent="0">
              <a:buFontTx/>
              <a:buNone/>
              <a:defRPr sz="1350">
                <a:solidFill>
                  <a:srgbClr val="000000"/>
                </a:solidFill>
              </a:defRPr>
            </a:lvl3pPr>
            <a:lvl4pPr marL="1028700" indent="0">
              <a:buFontTx/>
              <a:buNone/>
              <a:defRPr sz="1350">
                <a:solidFill>
                  <a:srgbClr val="000000"/>
                </a:solidFill>
              </a:defRPr>
            </a:lvl4pPr>
            <a:lvl5pPr marL="1371600" indent="0">
              <a:buFontTx/>
              <a:buNone/>
              <a:defRPr sz="1350">
                <a:solidFill>
                  <a:srgbClr val="000000"/>
                </a:solidFill>
              </a:defRPr>
            </a:lvl5pPr>
          </a:lstStyle>
          <a:p>
            <a:r>
              <a:rPr lang="en-US"/>
              <a:t>click icon to place graphic here</a:t>
            </a:r>
            <a:br>
              <a:rPr lang="en-US"/>
            </a:br>
            <a:r>
              <a:rPr lang="en-US"/>
              <a:t>{size to this box maximum, aligned left to title}</a:t>
            </a:r>
          </a:p>
        </p:txBody>
      </p:sp>
      <p:sp>
        <p:nvSpPr>
          <p:cNvPr id="4"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5" name="Text Placeholder 5"/>
          <p:cNvSpPr>
            <a:spLocks noGrp="1"/>
          </p:cNvSpPr>
          <p:nvPr>
            <p:ph type="body" sz="quarter" idx="13" hasCustomPrompt="1"/>
          </p:nvPr>
        </p:nvSpPr>
        <p:spPr>
          <a:xfrm>
            <a:off x="798516" y="1524000"/>
            <a:ext cx="3443284" cy="2717006"/>
          </a:xfrm>
          <a:prstGeom prst="rect">
            <a:avLst/>
          </a:prstGeom>
        </p:spPr>
        <p:txBody>
          <a:bodyPr vert="horz"/>
          <a:lstStyle>
            <a:lvl1pPr marL="130302" indent="-130302">
              <a:lnSpc>
                <a:spcPct val="100000"/>
              </a:lnSpc>
              <a:spcBef>
                <a:spcPts val="0"/>
              </a:spcBef>
              <a:spcAft>
                <a:spcPts val="900"/>
              </a:spcAft>
              <a:buFont typeface="Arial"/>
              <a:buChar char="•"/>
              <a:defRPr sz="1500" b="0" baseline="0">
                <a:latin typeface="Helvetica"/>
                <a:cs typeface="Helvetica"/>
              </a:defRPr>
            </a:lvl1pPr>
            <a:lvl2pPr marL="0" indent="0">
              <a:buNone/>
              <a:defRPr sz="1500" b="0">
                <a:latin typeface="Helvetica"/>
                <a:cs typeface="Helvetica"/>
              </a:defRPr>
            </a:lvl2pPr>
            <a:lvl3pPr marL="0" indent="0">
              <a:buNone/>
              <a:defRPr sz="1500" b="0">
                <a:latin typeface="Helvetica"/>
                <a:cs typeface="Helvetica"/>
              </a:defRPr>
            </a:lvl3pPr>
            <a:lvl4pPr marL="0" indent="0">
              <a:buNone/>
              <a:defRPr sz="1500" b="0">
                <a:latin typeface="Helvetica"/>
                <a:cs typeface="Helvetica"/>
              </a:defRPr>
            </a:lvl4pPr>
            <a:lvl5pPr marL="0" indent="0">
              <a:buNone/>
              <a:defRPr sz="1500" b="0">
                <a:latin typeface="Helvetica"/>
                <a:cs typeface="Helvetica"/>
              </a:defRPr>
            </a:lvl5pPr>
          </a:lstStyle>
          <a:p>
            <a:pPr lvl="0"/>
            <a:r>
              <a:rPr lang="en-US"/>
              <a:t>Bullet points</a:t>
            </a:r>
          </a:p>
          <a:p>
            <a:pPr lvl="0"/>
            <a:r>
              <a:rPr lang="en-US"/>
              <a:t>Bullet point</a:t>
            </a:r>
          </a:p>
          <a:p>
            <a:pPr lvl="0"/>
            <a:r>
              <a:rPr lang="en-US"/>
              <a:t>Bullet point</a:t>
            </a: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620375" y="275875"/>
            <a:ext cx="8295600" cy="572700"/>
          </a:xfrm>
          <a:prstGeom prst="rect">
            <a:avLst/>
          </a:prstGeom>
        </p:spPr>
        <p:txBody>
          <a:bodyPr spcFirstLastPara="1" wrap="square" lIns="91425" tIns="91425" rIns="91425" bIns="91425" anchor="t" anchorCtr="0"/>
          <a:lstStyle>
            <a:lvl1pPr lvl="0" rtl="0">
              <a:spcBef>
                <a:spcPts val="0"/>
              </a:spcBef>
              <a:spcAft>
                <a:spcPts val="0"/>
              </a:spcAft>
              <a:buSzPts val="2800"/>
              <a:buFont typeface="Oswald SemiBold"/>
              <a:buNone/>
              <a:defRPr>
                <a:latin typeface="Oswald SemiBold"/>
                <a:ea typeface="Oswald SemiBold"/>
                <a:cs typeface="Oswald SemiBold"/>
                <a:sym typeface="Oswald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6"/>
          <p:cNvSpPr txBox="1">
            <a:spLocks noGrp="1"/>
          </p:cNvSpPr>
          <p:nvPr>
            <p:ph type="body" idx="1"/>
          </p:nvPr>
        </p:nvSpPr>
        <p:spPr>
          <a:xfrm>
            <a:off x="620375" y="933150"/>
            <a:ext cx="82497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9" name="Google Shape;69;p16"/>
          <p:cNvSpPr/>
          <p:nvPr/>
        </p:nvSpPr>
        <p:spPr>
          <a:xfrm>
            <a:off x="0" y="-11550"/>
            <a:ext cx="216300" cy="5166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p:nvPr/>
        </p:nvSpPr>
        <p:spPr>
          <a:xfrm>
            <a:off x="171200" y="-11550"/>
            <a:ext cx="308100" cy="51666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graphics, blue title bar">
    <p:spTree>
      <p:nvGrpSpPr>
        <p:cNvPr id="1" name=""/>
        <p:cNvGrpSpPr/>
        <p:nvPr/>
      </p:nvGrpSpPr>
      <p:grpSpPr>
        <a:xfrm>
          <a:off x="0" y="0"/>
          <a:ext cx="0" cy="0"/>
          <a:chOff x="0" y="0"/>
          <a:chExt cx="0" cy="0"/>
        </a:xfrm>
      </p:grpSpPr>
      <p:sp>
        <p:nvSpPr>
          <p:cNvPr id="9" name="Content Placeholder 8"/>
          <p:cNvSpPr>
            <a:spLocks noGrp="1"/>
          </p:cNvSpPr>
          <p:nvPr>
            <p:ph sz="quarter" idx="13" hasCustomPrompt="1"/>
          </p:nvPr>
        </p:nvSpPr>
        <p:spPr>
          <a:xfrm>
            <a:off x="4813300" y="1524001"/>
            <a:ext cx="3448050" cy="2717006"/>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
              </a:defRPr>
            </a:lvl1pPr>
          </a:lstStyle>
          <a:p>
            <a:r>
              <a:rPr lang="en-US"/>
              <a:t>click icon to place graphic here</a:t>
            </a:r>
            <a:br>
              <a:rPr lang="en-US"/>
            </a:br>
            <a:r>
              <a:rPr lang="en-US"/>
              <a:t>{size to this box maximum}</a:t>
            </a:r>
          </a:p>
        </p:txBody>
      </p:sp>
      <p:sp>
        <p:nvSpPr>
          <p:cNvPr id="7" name="Content Placeholder 6"/>
          <p:cNvSpPr>
            <a:spLocks noGrp="1"/>
          </p:cNvSpPr>
          <p:nvPr>
            <p:ph sz="quarter" idx="12" hasCustomPrompt="1"/>
          </p:nvPr>
        </p:nvSpPr>
        <p:spPr>
          <a:xfrm>
            <a:off x="949326" y="1524000"/>
            <a:ext cx="3408363" cy="3218260"/>
          </a:xfrm>
          <a:prstGeom prst="rect">
            <a:avLst/>
          </a:prstGeom>
          <a:effectLst>
            <a:outerShdw blurRad="50800" dist="38100" dir="2700000" algn="tl" rotWithShape="0">
              <a:prstClr val="black">
                <a:alpha val="40000"/>
              </a:prstClr>
            </a:outerShdw>
          </a:effectLst>
        </p:spPr>
        <p:txBody>
          <a:bodyPr vert="horz"/>
          <a:lstStyle>
            <a:lvl1pPr marL="0" indent="0">
              <a:buFontTx/>
              <a:buNone/>
              <a:defRPr sz="1350">
                <a:solidFill>
                  <a:srgbClr val="000000"/>
                </a:solidFill>
                <a:latin typeface="Helvetica"/>
              </a:defRPr>
            </a:lvl1pPr>
          </a:lstStyle>
          <a:p>
            <a:r>
              <a:rPr lang="en-US"/>
              <a:t>click icon to place graphic here</a:t>
            </a:r>
            <a:br>
              <a:rPr lang="en-US"/>
            </a:br>
            <a:r>
              <a:rPr lang="en-US"/>
              <a:t>{size to this box maximum, aligned left to title}</a:t>
            </a:r>
          </a:p>
        </p:txBody>
      </p:sp>
      <p:sp>
        <p:nvSpPr>
          <p:cNvPr id="2" name="Title 1"/>
          <p:cNvSpPr>
            <a:spLocks noGrp="1"/>
          </p:cNvSpPr>
          <p:nvPr>
            <p:ph type="title" hasCustomPrompt="1"/>
          </p:nvPr>
        </p:nvSpPr>
        <p:spPr/>
        <p:txBody>
          <a:bodyPr>
            <a:normAutofit/>
          </a:bodyPr>
          <a:lstStyle>
            <a:lvl1pPr>
              <a:defRPr sz="3000" baseline="0">
                <a:latin typeface="Helvetica"/>
                <a:cs typeface="Helvetica"/>
              </a:defRPr>
            </a:lvl1pPr>
          </a:lstStyle>
          <a:p>
            <a:r>
              <a:rPr lang="en-US"/>
              <a:t>One or Two Line Title</a:t>
            </a: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evention Works covered, blue title bar">
    <p:spTree>
      <p:nvGrpSpPr>
        <p:cNvPr id="1" name=""/>
        <p:cNvGrpSpPr/>
        <p:nvPr/>
      </p:nvGrpSpPr>
      <p:grpSpPr>
        <a:xfrm>
          <a:off x="0" y="0"/>
          <a:ext cx="0" cy="0"/>
          <a:chOff x="0" y="0"/>
          <a:chExt cx="0" cy="0"/>
        </a:xfrm>
      </p:grpSpPr>
      <p:sp>
        <p:nvSpPr>
          <p:cNvPr id="7"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8" name="Rectangle 7"/>
          <p:cNvSpPr>
            <a:spLocks noChangeArrowheads="1"/>
          </p:cNvSpPr>
          <p:nvPr userDrawn="1"/>
        </p:nvSpPr>
        <p:spPr bwMode="auto">
          <a:xfrm>
            <a:off x="1866900" y="2382754"/>
            <a:ext cx="5410200" cy="44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47625" tIns="19050" rIns="47625" bIns="19050">
            <a:spAutoFit/>
          </a:bodyPr>
          <a:lstStyle/>
          <a:p>
            <a:pPr algn="ctr" defTabSz="342900">
              <a:lnSpc>
                <a:spcPct val="87000"/>
              </a:lnSpc>
              <a:buClrTx/>
              <a:buFontTx/>
              <a:buNone/>
            </a:pPr>
            <a:r>
              <a:rPr lang="en-US" sz="3000" kern="1200">
                <a:latin typeface="Times" charset="0"/>
                <a:ea typeface=""/>
                <a:cs typeface=""/>
              </a:rPr>
              <a:t>BBFYFNTJQN WQPKS</a:t>
            </a:r>
          </a:p>
        </p:txBody>
      </p:sp>
      <p:sp>
        <p:nvSpPr>
          <p:cNvPr id="9" name="Rectangle 8"/>
          <p:cNvSpPr>
            <a:spLocks noChangeArrowheads="1"/>
          </p:cNvSpPr>
          <p:nvPr userDrawn="1"/>
        </p:nvSpPr>
        <p:spPr bwMode="auto">
          <a:xfrm>
            <a:off x="1866900" y="2611354"/>
            <a:ext cx="5410200" cy="400050"/>
          </a:xfrm>
          <a:prstGeom prst="rect">
            <a:avLst/>
          </a:prstGeom>
          <a:solidFill>
            <a:schemeClr val="accent4"/>
          </a:solidFill>
          <a:ln w="12700">
            <a:noFill/>
            <a:miter lim="800000"/>
            <a:headEnd/>
            <a:tailEnd/>
          </a:ln>
        </p:spPr>
        <p:txBody>
          <a:bodyPr wrap="none" anchor="ctr"/>
          <a:lstStyle/>
          <a:p>
            <a:pPr defTabSz="342900">
              <a:buClrTx/>
              <a:buFontTx/>
              <a:buNone/>
            </a:pPr>
            <a:endParaRPr lang="en-US" sz="1350" kern="1200">
              <a:solidFill>
                <a:prstClr val="white"/>
              </a:solidFill>
              <a:latin typeface="Helvetica"/>
              <a:ea typeface=""/>
              <a:cs typeface=""/>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evention Works uncovered, blue title bar">
    <p:spTree>
      <p:nvGrpSpPr>
        <p:cNvPr id="1" name=""/>
        <p:cNvGrpSpPr/>
        <p:nvPr/>
      </p:nvGrpSpPr>
      <p:grpSpPr>
        <a:xfrm>
          <a:off x="0" y="0"/>
          <a:ext cx="0" cy="0"/>
          <a:chOff x="0" y="0"/>
          <a:chExt cx="0" cy="0"/>
        </a:xfrm>
      </p:grpSpPr>
      <p:sp>
        <p:nvSpPr>
          <p:cNvPr id="7"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8" name="Rectangle 7"/>
          <p:cNvSpPr>
            <a:spLocks noChangeArrowheads="1"/>
          </p:cNvSpPr>
          <p:nvPr userDrawn="1"/>
        </p:nvSpPr>
        <p:spPr bwMode="auto">
          <a:xfrm>
            <a:off x="1866900" y="2382754"/>
            <a:ext cx="5410200" cy="440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47625" tIns="19050" rIns="47625" bIns="19050">
            <a:spAutoFit/>
          </a:bodyPr>
          <a:lstStyle/>
          <a:p>
            <a:pPr algn="ctr" defTabSz="342900">
              <a:lnSpc>
                <a:spcPct val="87000"/>
              </a:lnSpc>
              <a:buClrTx/>
              <a:buFontTx/>
              <a:buNone/>
            </a:pPr>
            <a:r>
              <a:rPr lang="en-US" sz="3000" kern="1200">
                <a:latin typeface="Times" charset="0"/>
                <a:ea typeface=""/>
                <a:cs typeface=""/>
              </a:rPr>
              <a:t>BBFYFNTJQN WQPKS</a:t>
            </a: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act info, blue title bar">
    <p:spTree>
      <p:nvGrpSpPr>
        <p:cNvPr id="1" name=""/>
        <p:cNvGrpSpPr/>
        <p:nvPr/>
      </p:nvGrpSpPr>
      <p:grpSpPr>
        <a:xfrm>
          <a:off x="0" y="0"/>
          <a:ext cx="0" cy="0"/>
          <a:chOff x="0" y="0"/>
          <a:chExt cx="0" cy="0"/>
        </a:xfrm>
      </p:grpSpPr>
      <p:sp>
        <p:nvSpPr>
          <p:cNvPr id="7" name="Title Placeholder 5"/>
          <p:cNvSpPr>
            <a:spLocks noGrp="1"/>
          </p:cNvSpPr>
          <p:nvPr>
            <p:ph type="title" hasCustomPrompt="1"/>
          </p:nvPr>
        </p:nvSpPr>
        <p:spPr>
          <a:xfrm>
            <a:off x="0" y="-10026"/>
            <a:ext cx="9144000" cy="1143000"/>
          </a:xfrm>
          <a:prstGeom prst="rect">
            <a:avLst/>
          </a:prstGeom>
        </p:spPr>
        <p:txBody>
          <a:bodyPr vert="horz" lIns="91440" tIns="45720" rIns="91440" bIns="45720" rtlCol="0" anchor="ctr">
            <a:normAutofit/>
          </a:bodyPr>
          <a:lstStyle>
            <a:lvl1pPr marL="601266" defTabSz="258366">
              <a:defRPr baseline="0"/>
            </a:lvl1pPr>
          </a:lstStyle>
          <a:p>
            <a:pPr marL="801688" defTabSz="344488"/>
            <a:r>
              <a:rPr lang="en-US" sz="3000">
                <a:solidFill>
                  <a:srgbClr val="FFFFFF"/>
                </a:solidFill>
                <a:latin typeface="Helvetica"/>
                <a:cs typeface="Helvetica"/>
              </a:rPr>
              <a:t>One or Two Line Title</a:t>
            </a:r>
            <a:endParaRPr lang="en-US"/>
          </a:p>
        </p:txBody>
      </p:sp>
      <p:sp>
        <p:nvSpPr>
          <p:cNvPr id="4" name="Rectangle 7"/>
          <p:cNvSpPr>
            <a:spLocks noChangeArrowheads="1"/>
          </p:cNvSpPr>
          <p:nvPr userDrawn="1"/>
        </p:nvSpPr>
        <p:spPr bwMode="auto">
          <a:xfrm>
            <a:off x="815474" y="3674643"/>
            <a:ext cx="5016500" cy="5313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67865" tIns="33338" rIns="67865" bIns="33338"/>
          <a:lstStyle/>
          <a:p>
            <a:pPr>
              <a:lnSpc>
                <a:spcPts val="2775"/>
              </a:lnSpc>
              <a:buClrTx/>
              <a:buFontTx/>
              <a:buNone/>
              <a:defRPr/>
            </a:pPr>
            <a:r>
              <a:rPr lang="en-US" sz="2100" dirty="0">
                <a:solidFill>
                  <a:srgbClr val="A6A6A6">
                    <a:lumMod val="50000"/>
                  </a:srgbClr>
                </a:solidFill>
                <a:latin typeface="Helvetica"/>
                <a:ea typeface=""/>
                <a:cs typeface="Helvetica"/>
              </a:rPr>
              <a:t>www.bmsg.org</a:t>
            </a:r>
          </a:p>
        </p:txBody>
      </p:sp>
      <p:sp>
        <p:nvSpPr>
          <p:cNvPr id="5" name="Text Placeholder 5"/>
          <p:cNvSpPr>
            <a:spLocks noGrp="1"/>
          </p:cNvSpPr>
          <p:nvPr>
            <p:ph type="body" sz="quarter" idx="10" hasCustomPrompt="1"/>
          </p:nvPr>
        </p:nvSpPr>
        <p:spPr>
          <a:xfrm>
            <a:off x="815474" y="1463842"/>
            <a:ext cx="5029200" cy="2093119"/>
          </a:xfrm>
        </p:spPr>
        <p:txBody>
          <a:bodyPr>
            <a:noAutofit/>
          </a:bodyPr>
          <a:lstStyle>
            <a:lvl1pPr>
              <a:spcBef>
                <a:spcPts val="0"/>
              </a:spcBef>
              <a:spcAft>
                <a:spcPts val="0"/>
              </a:spcAft>
              <a:defRPr sz="2100"/>
            </a:lvl1pPr>
            <a:lvl2pPr marL="0" indent="0">
              <a:spcBef>
                <a:spcPts val="0"/>
              </a:spcBef>
              <a:spcAft>
                <a:spcPts val="0"/>
              </a:spcAft>
              <a:buNone/>
              <a:defRPr sz="2100">
                <a:solidFill>
                  <a:schemeClr val="accent2"/>
                </a:solidFill>
              </a:defRPr>
            </a:lvl2pPr>
            <a:lvl3pPr marL="0" indent="0">
              <a:spcBef>
                <a:spcPts val="0"/>
              </a:spcBef>
              <a:spcAft>
                <a:spcPts val="0"/>
              </a:spcAft>
              <a:buNone/>
              <a:defRPr sz="2100"/>
            </a:lvl3pPr>
            <a:lvl4pPr marL="0" indent="0">
              <a:spcBef>
                <a:spcPts val="0"/>
              </a:spcBef>
              <a:spcAft>
                <a:spcPts val="0"/>
              </a:spcAft>
              <a:buNone/>
              <a:defRPr sz="2100"/>
            </a:lvl4pPr>
            <a:lvl5pPr marL="0" indent="0">
              <a:spcBef>
                <a:spcPts val="0"/>
              </a:spcBef>
              <a:spcAft>
                <a:spcPts val="0"/>
              </a:spcAft>
              <a:buNone/>
              <a:defRPr sz="2100"/>
            </a:lvl5pPr>
          </a:lstStyle>
          <a:p>
            <a:pPr lvl="0"/>
            <a:r>
              <a:rPr lang="en-US"/>
              <a:t>click to add Name/s</a:t>
            </a:r>
            <a:br>
              <a:rPr lang="en-US"/>
            </a:br>
            <a:r>
              <a:rPr lang="en-US"/>
              <a:t>name@bmsg.org</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Helvetica" charset="0"/>
                <a:ea typeface="Helvetica" charset="0"/>
                <a:cs typeface="Helvetica"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814096DB-A0B1-1848-885C-92E5863A6123}"/>
              </a:ext>
            </a:extLst>
          </p:cNvPr>
          <p:cNvSpPr>
            <a:spLocks noGrp="1"/>
          </p:cNvSpPr>
          <p:nvPr>
            <p:ph type="dt" sz="half" idx="10"/>
          </p:nvPr>
        </p:nvSpPr>
        <p:spPr>
          <a:xfrm>
            <a:off x="457200" y="4767263"/>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defTabSz="342900">
              <a:buClrTx/>
              <a:defRPr/>
            </a:pPr>
            <a:endParaRPr lang="en-US" altLang="en-US" sz="1350" kern="1200">
              <a:solidFill>
                <a:prstClr val="white"/>
              </a:solidFill>
              <a:cs typeface=""/>
            </a:endParaRPr>
          </a:p>
        </p:txBody>
      </p:sp>
      <p:sp>
        <p:nvSpPr>
          <p:cNvPr id="3" name="Footer Placeholder 4">
            <a:extLst>
              <a:ext uri="{FF2B5EF4-FFF2-40B4-BE49-F238E27FC236}">
                <a16:creationId xmlns:a16="http://schemas.microsoft.com/office/drawing/2014/main" xmlns="" id="{F98A1E5D-A518-384D-BDB6-1A37F95D4C5F}"/>
              </a:ext>
            </a:extLst>
          </p:cNvPr>
          <p:cNvSpPr>
            <a:spLocks noGrp="1"/>
          </p:cNvSpPr>
          <p:nvPr>
            <p:ph type="ftr" sz="quarter" idx="11"/>
          </p:nvPr>
        </p:nvSpPr>
        <p:spPr>
          <a:xfrm>
            <a:off x="3124200" y="4767263"/>
            <a:ext cx="2895600" cy="273844"/>
          </a:xfrm>
          <a:prstGeom prst="rect">
            <a:avLst/>
          </a:prstGeom>
        </p:spPr>
        <p:txBody>
          <a:bodyPr/>
          <a:lstStyle>
            <a:lvl1pPr eaLnBrk="1" hangingPunct="1">
              <a:defRPr>
                <a:latin typeface="Arial" charset="0"/>
                <a:ea typeface="ＭＳ Ｐゴシック" charset="0"/>
                <a:cs typeface="ＭＳ Ｐゴシック" charset="0"/>
              </a:defRPr>
            </a:lvl1pPr>
          </a:lstStyle>
          <a:p>
            <a:pPr defTabSz="342900">
              <a:buClrTx/>
              <a:defRPr/>
            </a:pPr>
            <a:endParaRPr lang="en-US" sz="1350" kern="1200">
              <a:solidFill>
                <a:prstClr val="white"/>
              </a:solidFill>
            </a:endParaRPr>
          </a:p>
        </p:txBody>
      </p:sp>
      <p:sp>
        <p:nvSpPr>
          <p:cNvPr id="4" name="Slide Number Placeholder 5">
            <a:extLst>
              <a:ext uri="{FF2B5EF4-FFF2-40B4-BE49-F238E27FC236}">
                <a16:creationId xmlns:a16="http://schemas.microsoft.com/office/drawing/2014/main" xmlns="" id="{040C4863-8563-FE4A-995E-4EAA370373B0}"/>
              </a:ext>
            </a:extLst>
          </p:cNvPr>
          <p:cNvSpPr>
            <a:spLocks noGrp="1"/>
          </p:cNvSpPr>
          <p:nvPr>
            <p:ph type="sldNum" sz="quarter" idx="12"/>
          </p:nvPr>
        </p:nvSpPr>
        <p:spPr>
          <a:xfrm>
            <a:off x="6553200" y="4767263"/>
            <a:ext cx="2133600" cy="273844"/>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Arial" charset="0"/>
                <a:ea typeface="ＭＳ Ｐゴシック" charset="-128"/>
              </a:defRPr>
            </a:lvl1pPr>
          </a:lstStyle>
          <a:p>
            <a:pPr defTabSz="342900">
              <a:buClrTx/>
              <a:defRPr/>
            </a:pPr>
            <a:fld id="{0DE1E7F3-F1D5-D943-B73F-FB5E168472BF}" type="slidenum">
              <a:rPr lang="en-US" altLang="en-US" sz="1350" kern="1200" smtClean="0">
                <a:solidFill>
                  <a:prstClr val="white"/>
                </a:solidFill>
                <a:cs typeface=""/>
              </a:rPr>
              <a:pPr defTabSz="342900">
                <a:buClrTx/>
                <a:defRPr/>
              </a:pPr>
              <a:t>‹#›</a:t>
            </a:fld>
            <a:endParaRPr lang="en-US" altLang="en-US" sz="1350" kern="1200">
              <a:solidFill>
                <a:prstClr val="white"/>
              </a:solidFill>
              <a:cs typeface=""/>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500550" y="445025"/>
            <a:ext cx="8436900" cy="572700"/>
          </a:xfrm>
          <a:prstGeom prst="rect">
            <a:avLst/>
          </a:prstGeom>
        </p:spPr>
        <p:txBody>
          <a:bodyPr spcFirstLastPara="1" wrap="square" lIns="91425" tIns="91425" rIns="91425" bIns="91425" anchor="t" anchorCtr="0"/>
          <a:lstStyle>
            <a:lvl1pPr lvl="0" rtl="0">
              <a:spcBef>
                <a:spcPts val="0"/>
              </a:spcBef>
              <a:spcAft>
                <a:spcPts val="0"/>
              </a:spcAft>
              <a:buSzPts val="2800"/>
              <a:buFont typeface="Oswald SemiBold"/>
              <a:buNone/>
              <a:defRPr>
                <a:latin typeface="Oswald SemiBold"/>
                <a:ea typeface="Oswald SemiBold"/>
                <a:cs typeface="Oswald SemiBold"/>
                <a:sym typeface="Oswald Semi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1" name="Google Shape;81;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2" name="Google Shape;82;p18"/>
          <p:cNvSpPr/>
          <p:nvPr/>
        </p:nvSpPr>
        <p:spPr>
          <a:xfrm>
            <a:off x="0" y="-11550"/>
            <a:ext cx="216300" cy="5166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8"/>
          <p:cNvSpPr/>
          <p:nvPr/>
        </p:nvSpPr>
        <p:spPr>
          <a:xfrm>
            <a:off x="171200" y="-11550"/>
            <a:ext cx="308100" cy="51666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490250" y="705275"/>
            <a:ext cx="6367800" cy="2875800"/>
          </a:xfrm>
          <a:prstGeom prst="rect">
            <a:avLst/>
          </a:prstGeom>
        </p:spPr>
        <p:txBody>
          <a:bodyPr spcFirstLastPara="1" wrap="square" lIns="91425" tIns="91425" rIns="91425" bIns="91425" anchor="ctr" anchorCtr="0"/>
          <a:lstStyle>
            <a:lvl1pPr lvl="0" rtl="0">
              <a:spcBef>
                <a:spcPts val="0"/>
              </a:spcBef>
              <a:spcAft>
                <a:spcPts val="0"/>
              </a:spcAft>
              <a:buSzPts val="4800"/>
              <a:buFont typeface="Oswald"/>
              <a:buNone/>
              <a:defRPr sz="4800" b="1">
                <a:latin typeface="Oswald"/>
                <a:ea typeface="Oswald"/>
                <a:cs typeface="Oswald"/>
                <a:sym typeface="Oswald"/>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6" name="Google Shape;8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87" name="Google Shape;87;p19"/>
          <p:cNvSpPr/>
          <p:nvPr/>
        </p:nvSpPr>
        <p:spPr>
          <a:xfrm>
            <a:off x="0" y="-11550"/>
            <a:ext cx="216300" cy="51666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9"/>
          <p:cNvSpPr/>
          <p:nvPr/>
        </p:nvSpPr>
        <p:spPr>
          <a:xfrm>
            <a:off x="171200" y="-11550"/>
            <a:ext cx="308100" cy="51666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9"/>
        <p:cNvGrpSpPr/>
        <p:nvPr/>
      </p:nvGrpSpPr>
      <p:grpSpPr>
        <a:xfrm>
          <a:off x="0" y="0"/>
          <a:ext cx="0" cy="0"/>
          <a:chOff x="0" y="0"/>
          <a:chExt cx="0" cy="0"/>
        </a:xfrm>
      </p:grpSpPr>
      <p:sp>
        <p:nvSpPr>
          <p:cNvPr id="90" name="Google Shape;90;p20"/>
          <p:cNvSpPr/>
          <p:nvPr/>
        </p:nvSpPr>
        <p:spPr>
          <a:xfrm>
            <a:off x="4572000" y="-125"/>
            <a:ext cx="4572000" cy="5143500"/>
          </a:xfrm>
          <a:prstGeom prst="rect">
            <a:avLst/>
          </a:pr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Font typeface="Oswald SemiBold"/>
              <a:buNone/>
              <a:defRPr sz="4200">
                <a:latin typeface="Oswald SemiBold"/>
                <a:ea typeface="Oswald SemiBold"/>
                <a:cs typeface="Oswald SemiBold"/>
                <a:sym typeface="Oswald SemiBold"/>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92" name="Google Shape;92;p2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1pPr>
            <a:lvl2pPr lvl="1"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2pPr>
            <a:lvl3pPr lvl="2"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3pPr>
            <a:lvl4pPr lvl="3"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4pPr>
            <a:lvl5pPr lvl="4"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5pPr>
            <a:lvl6pPr lvl="5"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6pPr>
            <a:lvl7pPr lvl="6"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7pPr>
            <a:lvl8pPr lvl="7"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8pPr>
            <a:lvl9pPr lvl="8" algn="ctr" rtl="0">
              <a:lnSpc>
                <a:spcPct val="100000"/>
              </a:lnSpc>
              <a:spcBef>
                <a:spcPts val="0"/>
              </a:spcBef>
              <a:spcAft>
                <a:spcPts val="0"/>
              </a:spcAft>
              <a:buClr>
                <a:srgbClr val="93C47D"/>
              </a:buClr>
              <a:buSzPts val="2100"/>
              <a:buFont typeface="Oswald Medium"/>
              <a:buNone/>
              <a:defRPr sz="2100">
                <a:solidFill>
                  <a:srgbClr val="93C47D"/>
                </a:solidFill>
                <a:latin typeface="Oswald Medium"/>
                <a:ea typeface="Oswald Medium"/>
                <a:cs typeface="Oswald Medium"/>
                <a:sym typeface="Oswald Medium"/>
              </a:defRPr>
            </a:lvl9pPr>
          </a:lstStyle>
          <a:p>
            <a:endParaRPr/>
          </a:p>
        </p:txBody>
      </p:sp>
      <p:sp>
        <p:nvSpPr>
          <p:cNvPr id="93" name="Google Shape;93;p2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rgbClr val="000000"/>
              </a:buClr>
              <a:buSzPts val="1800"/>
              <a:buChar char="●"/>
              <a:defRPr>
                <a:solidFill>
                  <a:srgbClr val="000000"/>
                </a:solidFill>
              </a:defRPr>
            </a:lvl1pPr>
            <a:lvl2pPr marL="914400" lvl="1" indent="-317500" rtl="0">
              <a:spcBef>
                <a:spcPts val="1600"/>
              </a:spcBef>
              <a:spcAft>
                <a:spcPts val="0"/>
              </a:spcAft>
              <a:buClr>
                <a:srgbClr val="000000"/>
              </a:buClr>
              <a:buSzPts val="1400"/>
              <a:buChar char="○"/>
              <a:defRPr>
                <a:solidFill>
                  <a:srgbClr val="000000"/>
                </a:solidFill>
              </a:defRPr>
            </a:lvl2pPr>
            <a:lvl3pPr marL="1371600" lvl="2" indent="-317500" rtl="0">
              <a:spcBef>
                <a:spcPts val="1600"/>
              </a:spcBef>
              <a:spcAft>
                <a:spcPts val="0"/>
              </a:spcAft>
              <a:buClr>
                <a:srgbClr val="000000"/>
              </a:buClr>
              <a:buSzPts val="1400"/>
              <a:buChar char="■"/>
              <a:defRPr>
                <a:solidFill>
                  <a:srgbClr val="000000"/>
                </a:solidFill>
              </a:defRPr>
            </a:lvl3pPr>
            <a:lvl4pPr marL="1828800" lvl="3" indent="-317500" rtl="0">
              <a:spcBef>
                <a:spcPts val="1600"/>
              </a:spcBef>
              <a:spcAft>
                <a:spcPts val="0"/>
              </a:spcAft>
              <a:buClr>
                <a:srgbClr val="000000"/>
              </a:buClr>
              <a:buSzPts val="1400"/>
              <a:buChar char="●"/>
              <a:defRPr>
                <a:solidFill>
                  <a:srgbClr val="000000"/>
                </a:solidFill>
              </a:defRPr>
            </a:lvl4pPr>
            <a:lvl5pPr marL="2286000" lvl="4" indent="-317500" rtl="0">
              <a:spcBef>
                <a:spcPts val="1600"/>
              </a:spcBef>
              <a:spcAft>
                <a:spcPts val="0"/>
              </a:spcAft>
              <a:buClr>
                <a:srgbClr val="000000"/>
              </a:buClr>
              <a:buSzPts val="1400"/>
              <a:buChar char="○"/>
              <a:defRPr>
                <a:solidFill>
                  <a:srgbClr val="000000"/>
                </a:solidFill>
              </a:defRPr>
            </a:lvl5pPr>
            <a:lvl6pPr marL="2743200" lvl="5" indent="-317500" rtl="0">
              <a:spcBef>
                <a:spcPts val="1600"/>
              </a:spcBef>
              <a:spcAft>
                <a:spcPts val="0"/>
              </a:spcAft>
              <a:buClr>
                <a:srgbClr val="000000"/>
              </a:buClr>
              <a:buSzPts val="1400"/>
              <a:buChar char="■"/>
              <a:defRPr>
                <a:solidFill>
                  <a:srgbClr val="000000"/>
                </a:solidFill>
              </a:defRPr>
            </a:lvl6pPr>
            <a:lvl7pPr marL="3200400" lvl="6" indent="-317500" rtl="0">
              <a:spcBef>
                <a:spcPts val="1600"/>
              </a:spcBef>
              <a:spcAft>
                <a:spcPts val="0"/>
              </a:spcAft>
              <a:buClr>
                <a:srgbClr val="000000"/>
              </a:buClr>
              <a:buSzPts val="1400"/>
              <a:buChar char="●"/>
              <a:defRPr>
                <a:solidFill>
                  <a:srgbClr val="000000"/>
                </a:solidFill>
              </a:defRPr>
            </a:lvl7pPr>
            <a:lvl8pPr marL="3657600" lvl="7" indent="-317500" rtl="0">
              <a:spcBef>
                <a:spcPts val="1600"/>
              </a:spcBef>
              <a:spcAft>
                <a:spcPts val="0"/>
              </a:spcAft>
              <a:buClr>
                <a:srgbClr val="000000"/>
              </a:buClr>
              <a:buSzPts val="1400"/>
              <a:buChar char="○"/>
              <a:defRPr>
                <a:solidFill>
                  <a:srgbClr val="000000"/>
                </a:solidFill>
              </a:defRPr>
            </a:lvl8pPr>
            <a:lvl9pPr marL="4114800" lvl="8" indent="-317500" rtl="0">
              <a:spcBef>
                <a:spcPts val="1600"/>
              </a:spcBef>
              <a:spcAft>
                <a:spcPts val="1600"/>
              </a:spcAft>
              <a:buClr>
                <a:srgbClr val="000000"/>
              </a:buClr>
              <a:buSzPts val="1400"/>
              <a:buChar char="■"/>
              <a:defRPr>
                <a:solidFill>
                  <a:srgbClr val="000000"/>
                </a:solidFill>
              </a:defRPr>
            </a:lvl9pPr>
          </a:lstStyle>
          <a:p>
            <a:endParaRPr/>
          </a:p>
        </p:txBody>
      </p:sp>
      <p:sp>
        <p:nvSpPr>
          <p:cNvPr id="94" name="Google Shape;9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1C232"/>
        </a:solidFill>
        <a:effectLst/>
      </p:bgPr>
    </p:bg>
    <p:spTree>
      <p:nvGrpSpPr>
        <p:cNvPr id="1" name="Shape 95"/>
        <p:cNvGrpSpPr/>
        <p:nvPr/>
      </p:nvGrpSpPr>
      <p:grpSpPr>
        <a:xfrm>
          <a:off x="0" y="0"/>
          <a:ext cx="0" cy="0"/>
          <a:chOff x="0" y="0"/>
          <a:chExt cx="0" cy="0"/>
        </a:xfrm>
      </p:grpSpPr>
      <p:sp>
        <p:nvSpPr>
          <p:cNvPr id="96" name="Google Shape;9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title bar">
    <p:spTree>
      <p:nvGrpSpPr>
        <p:cNvPr id="1" name=""/>
        <p:cNvGrpSpPr/>
        <p:nvPr/>
      </p:nvGrpSpPr>
      <p:grpSpPr>
        <a:xfrm>
          <a:off x="0" y="0"/>
          <a:ext cx="0" cy="0"/>
          <a:chOff x="0" y="0"/>
          <a:chExt cx="0" cy="0"/>
        </a:xfrm>
      </p:grpSpPr>
      <p:sp>
        <p:nvSpPr>
          <p:cNvPr id="7"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lain text, blue title bar">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815475" y="1463279"/>
            <a:ext cx="7401426" cy="2651522"/>
          </a:xfrm>
          <a:prstGeom prst="rect">
            <a:avLst/>
          </a:prstGeom>
        </p:spPr>
        <p:txBody>
          <a:bodyPr vert="horz"/>
          <a:lstStyle>
            <a:lvl1pPr marL="0" indent="0">
              <a:spcBef>
                <a:spcPts val="0"/>
              </a:spcBef>
              <a:buNone/>
              <a:defRPr sz="2100">
                <a:solidFill>
                  <a:schemeClr val="bg1"/>
                </a:solidFill>
                <a:latin typeface="Helvetica"/>
                <a:cs typeface="Helvetica"/>
              </a:defRPr>
            </a:lvl1pPr>
            <a:lvl2pPr marL="0" indent="0">
              <a:spcBef>
                <a:spcPts val="0"/>
              </a:spcBef>
              <a:spcAft>
                <a:spcPts val="0"/>
              </a:spcAft>
              <a:buNone/>
              <a:defRPr sz="2100">
                <a:solidFill>
                  <a:schemeClr val="bg1"/>
                </a:solidFill>
                <a:latin typeface="Helvetica"/>
                <a:cs typeface="Helvetica"/>
              </a:defRPr>
            </a:lvl2pPr>
            <a:lvl3pPr marL="0" indent="0">
              <a:spcBef>
                <a:spcPts val="0"/>
              </a:spcBef>
              <a:spcAft>
                <a:spcPts val="0"/>
              </a:spcAft>
              <a:buNone/>
              <a:defRPr sz="2100">
                <a:solidFill>
                  <a:schemeClr val="bg1"/>
                </a:solidFill>
                <a:latin typeface="Helvetica"/>
                <a:cs typeface="Helvetica"/>
              </a:defRPr>
            </a:lvl3pPr>
            <a:lvl4pPr marL="0" indent="0">
              <a:spcBef>
                <a:spcPts val="0"/>
              </a:spcBef>
              <a:spcAft>
                <a:spcPts val="0"/>
              </a:spcAft>
              <a:buNone/>
              <a:defRPr sz="2100">
                <a:solidFill>
                  <a:schemeClr val="bg1"/>
                </a:solidFill>
                <a:latin typeface="Helvetica"/>
                <a:cs typeface="Helvetica"/>
              </a:defRPr>
            </a:lvl4pPr>
            <a:lvl5pPr marL="0" indent="0">
              <a:spcBef>
                <a:spcPts val="0"/>
              </a:spcBef>
              <a:spcAft>
                <a:spcPts val="0"/>
              </a:spcAft>
              <a:buNone/>
              <a:defRPr sz="2100">
                <a:solidFill>
                  <a:schemeClr val="bg1"/>
                </a:solidFill>
                <a:latin typeface="Helvetica"/>
                <a:cs typeface="Helvetica"/>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Placeholder 5"/>
          <p:cNvSpPr>
            <a:spLocks noGrp="1"/>
          </p:cNvSpPr>
          <p:nvPr>
            <p:ph type="title"/>
          </p:nvPr>
        </p:nvSpPr>
        <p:spPr>
          <a:xfrm>
            <a:off x="0" y="-10026"/>
            <a:ext cx="9144000" cy="1143000"/>
          </a:xfrm>
          <a:prstGeom prst="rect">
            <a:avLst/>
          </a:prstGeom>
        </p:spPr>
        <p:txBody>
          <a:bodyPr vert="horz" lIns="91440" tIns="45720" rIns="91440" bIns="45720" rtlCol="0" anchor="ctr">
            <a:normAutofit/>
          </a:bodyPr>
          <a:lstStyle>
            <a:lvl1pPr marL="601266" defTabSz="258366">
              <a:defRPr/>
            </a:lvl1pPr>
          </a:lstStyle>
          <a:p>
            <a:pPr marL="801688" defTabSz="344488"/>
            <a:r>
              <a:rPr lang="en-US" sz="3000">
                <a:solidFill>
                  <a:srgbClr val="FFFFFF"/>
                </a:solidFill>
                <a:latin typeface="Helvetica"/>
                <a:cs typeface="Helvetica"/>
              </a:rPr>
              <a:t>One or Two Line Title</a:t>
            </a:r>
            <a:endParaRPr lang="en-US"/>
          </a:p>
        </p:txBody>
      </p:sp>
      <p:sp>
        <p:nvSpPr>
          <p:cNvPr id="7" name="Text Placeholder 6"/>
          <p:cNvSpPr>
            <a:spLocks noGrp="1"/>
          </p:cNvSpPr>
          <p:nvPr>
            <p:ph type="body" sz="quarter" idx="12" hasCustomPrompt="1"/>
          </p:nvPr>
        </p:nvSpPr>
        <p:spPr>
          <a:xfrm>
            <a:off x="815474" y="4286250"/>
            <a:ext cx="6995026" cy="514350"/>
          </a:xfrm>
        </p:spPr>
        <p:txBody>
          <a:bodyPr>
            <a:noAutofit/>
          </a:bodyPr>
          <a:lstStyle>
            <a:lvl1pPr marL="0" indent="0">
              <a:spcAft>
                <a:spcPts val="0"/>
              </a:spcAft>
              <a:buFont typeface="Arial"/>
              <a:buNone/>
              <a:defRPr sz="1350"/>
            </a:lvl1pPr>
            <a:lvl2pPr marL="0" indent="0">
              <a:spcAft>
                <a:spcPts val="0"/>
              </a:spcAft>
              <a:buNone/>
              <a:defRPr sz="1350"/>
            </a:lvl2pPr>
            <a:lvl3pPr marL="0" indent="0">
              <a:spcAft>
                <a:spcPts val="0"/>
              </a:spcAft>
              <a:buNone/>
              <a:defRPr sz="1350"/>
            </a:lvl3pPr>
            <a:lvl4pPr marL="0" indent="0">
              <a:spcAft>
                <a:spcPts val="0"/>
              </a:spcAft>
              <a:buNone/>
              <a:defRPr sz="1350"/>
            </a:lvl4pPr>
            <a:lvl5pPr marL="0" indent="0">
              <a:spcAft>
                <a:spcPts val="0"/>
              </a:spcAft>
              <a:buNone/>
              <a:defRPr sz="1350"/>
            </a:lvl5pPr>
          </a:lstStyle>
          <a:p>
            <a:pPr lvl="0"/>
            <a:r>
              <a:rPr lang="en-US"/>
              <a:t>Click to add footnote/citation</a:t>
            </a:r>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6" Type="http://schemas.openxmlformats.org/officeDocument/2006/relationships/image" Target="../media/image3.emf"/><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theme" Target="../theme/theme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6" Type="http://schemas.openxmlformats.org/officeDocument/2006/relationships/image" Target="../media/image3.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3.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pic>
        <p:nvPicPr>
          <p:cNvPr id="8" name="Google Shape;189;p41" descr="bmsg logo monogram 2010 letterhead.eps"/>
          <p:cNvPicPr preferRelativeResize="0"/>
          <p:nvPr userDrawn="1"/>
        </p:nvPicPr>
        <p:blipFill rotWithShape="1">
          <a:blip r:embed="rId9">
            <a:alphaModFix/>
          </a:blip>
          <a:srcRect/>
          <a:stretch/>
        </p:blipFill>
        <p:spPr>
          <a:xfrm>
            <a:off x="8089900" y="4416287"/>
            <a:ext cx="838200" cy="574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3" r:id="rId4"/>
    <p:sldLayoutId id="2147483664" r:id="rId5"/>
    <p:sldLayoutId id="2147483665" r:id="rId6"/>
    <p:sldLayoutId id="21474836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descr="bmsg logo monogram 2010 letterhead.eps"/>
          <p:cNvPicPr>
            <a:picLocks noChangeAspect="1"/>
          </p:cNvPicPr>
          <p:nvPr/>
        </p:nvPicPr>
        <p:blipFill>
          <a:blip r:embed="rId16"/>
          <a:stretch>
            <a:fillRect/>
          </a:stretch>
        </p:blipFill>
        <p:spPr>
          <a:xfrm>
            <a:off x="8077201" y="4488768"/>
            <a:ext cx="838199" cy="430351"/>
          </a:xfrm>
          <a:prstGeom prst="rect">
            <a:avLst/>
          </a:prstGeom>
          <a:ln>
            <a:noFill/>
          </a:ln>
        </p:spPr>
      </p:pic>
      <p:sp>
        <p:nvSpPr>
          <p:cNvPr id="6" name="Title Placeholder 5"/>
          <p:cNvSpPr>
            <a:spLocks noGrp="1"/>
          </p:cNvSpPr>
          <p:nvPr>
            <p:ph type="title"/>
          </p:nvPr>
        </p:nvSpPr>
        <p:spPr>
          <a:xfrm>
            <a:off x="0" y="-10026"/>
            <a:ext cx="9144000" cy="1143000"/>
          </a:xfrm>
          <a:prstGeom prst="rect">
            <a:avLst/>
          </a:prstGeom>
          <a:solidFill>
            <a:schemeClr val="bg2"/>
          </a:solidFill>
          <a:ln>
            <a:noFill/>
          </a:ln>
        </p:spPr>
        <p:txBody>
          <a:bodyPr vert="horz" lIns="91440" tIns="45720" rIns="91440" bIns="45720" rtlCol="0" anchor="ctr">
            <a:normAutofit/>
          </a:bodyPr>
          <a:lstStyle/>
          <a:p>
            <a:pPr marL="801688" defTabSz="344488"/>
            <a:r>
              <a:rPr lang="en-US" sz="3000">
                <a:solidFill>
                  <a:srgbClr val="FFFFFF"/>
                </a:solidFill>
                <a:latin typeface="Helvetica"/>
                <a:cs typeface="Helvetica"/>
              </a:rPr>
              <a:t>One or Two Line Title</a:t>
            </a:r>
            <a:endParaRPr lang="en-US"/>
          </a:p>
        </p:txBody>
      </p:sp>
      <p:sp>
        <p:nvSpPr>
          <p:cNvPr id="7" name="Text Placeholder 1"/>
          <p:cNvSpPr>
            <a:spLocks noGrp="1"/>
          </p:cNvSpPr>
          <p:nvPr>
            <p:ph type="body" idx="1"/>
          </p:nvPr>
        </p:nvSpPr>
        <p:spPr>
          <a:xfrm>
            <a:off x="922421" y="1524000"/>
            <a:ext cx="7325895" cy="2927685"/>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US" sz="1800">
              <a:solidFill>
                <a:schemeClr val="bg1"/>
              </a:solidFill>
              <a:latin typeface="Helvetica"/>
              <a:ea typeface="ＭＳ Ｐゴシック" charset="0"/>
              <a:cs typeface="Helvetica"/>
            </a:endParaRPr>
          </a:p>
          <a:p>
            <a:pPr lvl="4"/>
            <a:endParaRPr lang="en-US"/>
          </a:p>
        </p:txBody>
      </p:sp>
    </p:spTree>
    <p:extLst>
      <p:ext uri="{BB962C8B-B14F-4D97-AF65-F5344CB8AC3E}">
        <p14:creationId xmlns:p14="http://schemas.microsoft.com/office/powerpoint/2010/main" val="12485232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Lst>
  <p:txStyles>
    <p:titleStyle>
      <a:lvl1pPr marL="601266" marR="0" indent="0" algn="l" defTabSz="258366" rtl="0" eaLnBrk="1" fontAlgn="auto" latinLnBrk="0" hangingPunct="1">
        <a:lnSpc>
          <a:spcPct val="100000"/>
        </a:lnSpc>
        <a:spcBef>
          <a:spcPct val="0"/>
        </a:spcBef>
        <a:spcAft>
          <a:spcPts val="0"/>
        </a:spcAft>
        <a:buClrTx/>
        <a:buSzTx/>
        <a:buFontTx/>
        <a:buNone/>
        <a:tabLst/>
        <a:defRPr sz="3300" kern="1200" baseline="0">
          <a:solidFill>
            <a:schemeClr val="tx1"/>
          </a:solidFill>
          <a:latin typeface=""/>
          <a:ea typeface="+mj-ea"/>
          <a:cs typeface="+mj-cs"/>
        </a:defRPr>
      </a:lvl1pPr>
    </p:titleStyle>
    <p:bodyStyle>
      <a:lvl1pPr marL="0" indent="0" algn="l" defTabSz="342900" rtl="0" eaLnBrk="1" latinLnBrk="0" hangingPunct="1">
        <a:spcBef>
          <a:spcPts val="0"/>
        </a:spcBef>
        <a:buFont typeface="Arial"/>
        <a:buNone/>
        <a:defRPr sz="2100" kern="1200">
          <a:solidFill>
            <a:schemeClr val="bg1"/>
          </a:solidFill>
          <a:latin typeface="Helvetica"/>
          <a:ea typeface="+mn-ea"/>
          <a:cs typeface="Helvetica"/>
        </a:defRPr>
      </a:lvl1pPr>
      <a:lvl2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2pPr>
      <a:lvl3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3pPr>
      <a:lvl4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4pPr>
      <a:lvl5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4" name="Picture 3" descr="bmsg logo monogram 2010 letterhead.eps"/>
          <p:cNvPicPr>
            <a:picLocks noChangeAspect="1"/>
          </p:cNvPicPr>
          <p:nvPr userDrawn="1"/>
        </p:nvPicPr>
        <p:blipFill>
          <a:blip r:embed="rId16"/>
          <a:stretch>
            <a:fillRect/>
          </a:stretch>
        </p:blipFill>
        <p:spPr>
          <a:xfrm>
            <a:off x="8077201" y="4488768"/>
            <a:ext cx="838199" cy="430351"/>
          </a:xfrm>
          <a:prstGeom prst="rect">
            <a:avLst/>
          </a:prstGeom>
          <a:ln>
            <a:noFill/>
          </a:ln>
        </p:spPr>
      </p:pic>
      <p:sp>
        <p:nvSpPr>
          <p:cNvPr id="6" name="Title Placeholder 5"/>
          <p:cNvSpPr>
            <a:spLocks noGrp="1"/>
          </p:cNvSpPr>
          <p:nvPr>
            <p:ph type="title"/>
          </p:nvPr>
        </p:nvSpPr>
        <p:spPr>
          <a:xfrm>
            <a:off x="0" y="-10026"/>
            <a:ext cx="9144000" cy="1143000"/>
          </a:xfrm>
          <a:prstGeom prst="rect">
            <a:avLst/>
          </a:prstGeom>
          <a:solidFill>
            <a:schemeClr val="bg2"/>
          </a:solidFill>
          <a:ln>
            <a:noFill/>
          </a:ln>
        </p:spPr>
        <p:txBody>
          <a:bodyPr vert="horz" lIns="91440" tIns="45720" rIns="91440" bIns="45720" rtlCol="0" anchor="ctr">
            <a:normAutofit/>
          </a:bodyPr>
          <a:lstStyle/>
          <a:p>
            <a:pPr marL="801688" defTabSz="344488"/>
            <a:r>
              <a:rPr lang="en-US" sz="3000">
                <a:solidFill>
                  <a:srgbClr val="FFFFFF"/>
                </a:solidFill>
                <a:latin typeface="Helvetica"/>
                <a:cs typeface="Helvetica"/>
              </a:rPr>
              <a:t>One or Two Line Title</a:t>
            </a:r>
            <a:endParaRPr lang="en-US"/>
          </a:p>
        </p:txBody>
      </p:sp>
      <p:sp>
        <p:nvSpPr>
          <p:cNvPr id="7" name="Text Placeholder 1"/>
          <p:cNvSpPr>
            <a:spLocks noGrp="1"/>
          </p:cNvSpPr>
          <p:nvPr>
            <p:ph type="body" idx="1"/>
          </p:nvPr>
        </p:nvSpPr>
        <p:spPr>
          <a:xfrm>
            <a:off x="922421" y="1524000"/>
            <a:ext cx="7325895" cy="2927685"/>
          </a:xfrm>
          <a:prstGeom prst="rect">
            <a:avLst/>
          </a:prstGeom>
        </p:spPr>
        <p:txBody>
          <a:bodyPr vert="horz" lIns="91440" tIns="45720" rIns="91440" bIns="45720" rtlCol="0">
            <a:normAutofit/>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US" sz="1800">
              <a:solidFill>
                <a:schemeClr val="bg1"/>
              </a:solidFill>
              <a:latin typeface="Helvetica"/>
              <a:ea typeface="ＭＳ Ｐゴシック" charset="0"/>
              <a:cs typeface="Helvetica"/>
            </a:endParaRPr>
          </a:p>
          <a:p>
            <a:pPr lvl="4"/>
            <a:endParaRPr lang="en-US"/>
          </a:p>
        </p:txBody>
      </p:sp>
    </p:spTree>
    <p:extLst>
      <p:ext uri="{BB962C8B-B14F-4D97-AF65-F5344CB8AC3E}">
        <p14:creationId xmlns:p14="http://schemas.microsoft.com/office/powerpoint/2010/main" val="1555953342"/>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hf sldNum="0" hdr="0" ftr="0" dt="0"/>
  <p:txStyles>
    <p:titleStyle>
      <a:lvl1pPr marL="601266" marR="0" indent="0" algn="l" defTabSz="258366" rtl="0" eaLnBrk="1" fontAlgn="auto" latinLnBrk="0" hangingPunct="1">
        <a:lnSpc>
          <a:spcPct val="100000"/>
        </a:lnSpc>
        <a:spcBef>
          <a:spcPct val="0"/>
        </a:spcBef>
        <a:spcAft>
          <a:spcPts val="0"/>
        </a:spcAft>
        <a:buClrTx/>
        <a:buSzTx/>
        <a:buFontTx/>
        <a:buNone/>
        <a:tabLst/>
        <a:defRPr sz="3300" kern="1200" baseline="0">
          <a:solidFill>
            <a:schemeClr val="tx1"/>
          </a:solidFill>
          <a:latin typeface=""/>
          <a:ea typeface="+mj-ea"/>
          <a:cs typeface="+mj-cs"/>
        </a:defRPr>
      </a:lvl1pPr>
    </p:titleStyle>
    <p:bodyStyle>
      <a:lvl1pPr marL="0" indent="0" algn="l" defTabSz="342900" rtl="0" eaLnBrk="1" latinLnBrk="0" hangingPunct="1">
        <a:spcBef>
          <a:spcPts val="0"/>
        </a:spcBef>
        <a:buFont typeface="Arial"/>
        <a:buNone/>
        <a:defRPr sz="2100" kern="1200">
          <a:solidFill>
            <a:schemeClr val="bg1"/>
          </a:solidFill>
          <a:latin typeface="Helvetica"/>
          <a:ea typeface="+mn-ea"/>
          <a:cs typeface="Helvetica"/>
        </a:defRPr>
      </a:lvl1pPr>
      <a:lvl2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2pPr>
      <a:lvl3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3pPr>
      <a:lvl4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4pPr>
      <a:lvl5pPr marL="130302" indent="0" algn="l" defTabSz="342900" rtl="0" eaLnBrk="1" latinLnBrk="0" hangingPunct="1">
        <a:spcBef>
          <a:spcPts val="0"/>
        </a:spcBef>
        <a:spcAft>
          <a:spcPts val="900"/>
        </a:spcAft>
        <a:buFont typeface="Arial"/>
        <a:buChar char="•"/>
        <a:defRPr sz="1500" kern="1200">
          <a:solidFill>
            <a:schemeClr val="bg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2" name="Google Shape;102;p22"/>
          <p:cNvSpPr txBox="1">
            <a:spLocks noGrp="1"/>
          </p:cNvSpPr>
          <p:nvPr>
            <p:ph type="subTitle" idx="1"/>
          </p:nvPr>
        </p:nvSpPr>
        <p:spPr>
          <a:xfrm>
            <a:off x="199177" y="660903"/>
            <a:ext cx="8727541" cy="666372"/>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b="1" dirty="0">
                <a:solidFill>
                  <a:schemeClr val="tx1"/>
                </a:solidFill>
                <a:latin typeface="Oswald" panose="020B0604020202020204" charset="0"/>
                <a:ea typeface="Arial"/>
                <a:cs typeface="Oswald" panose="020B0604020202020204" charset="0"/>
                <a:sym typeface="Arial"/>
              </a:rPr>
              <a:t>Communicating </a:t>
            </a:r>
            <a:r>
              <a:rPr lang="en-US" b="1" dirty="0" smtClean="0">
                <a:solidFill>
                  <a:schemeClr val="tx1"/>
                </a:solidFill>
                <a:latin typeface="Oswald" panose="020B0604020202020204" charset="0"/>
                <a:ea typeface="Arial"/>
                <a:cs typeface="Oswald" panose="020B0604020202020204" charset="0"/>
                <a:sym typeface="Arial"/>
              </a:rPr>
              <a:t>Strategically </a:t>
            </a:r>
            <a:r>
              <a:rPr lang="en-US" b="1" dirty="0">
                <a:solidFill>
                  <a:schemeClr val="tx1"/>
                </a:solidFill>
                <a:latin typeface="Oswald" panose="020B0604020202020204" charset="0"/>
                <a:ea typeface="Arial"/>
                <a:cs typeface="Oswald" panose="020B0604020202020204" charset="0"/>
                <a:sym typeface="Arial"/>
              </a:rPr>
              <a:t>A</a:t>
            </a:r>
            <a:r>
              <a:rPr lang="en-US" b="1" dirty="0" smtClean="0">
                <a:solidFill>
                  <a:schemeClr val="tx1"/>
                </a:solidFill>
                <a:latin typeface="Oswald" panose="020B0604020202020204" charset="0"/>
                <a:ea typeface="Arial"/>
                <a:cs typeface="Oswald" panose="020B0604020202020204" charset="0"/>
                <a:sym typeface="Arial"/>
              </a:rPr>
              <a:t>bout </a:t>
            </a:r>
            <a:r>
              <a:rPr lang="en-US" b="1" dirty="0">
                <a:solidFill>
                  <a:schemeClr val="tx1"/>
                </a:solidFill>
                <a:latin typeface="Oswald" panose="020B0604020202020204" charset="0"/>
                <a:ea typeface="Arial"/>
                <a:cs typeface="Oswald" panose="020B0604020202020204" charset="0"/>
                <a:sym typeface="Arial"/>
              </a:rPr>
              <a:t>P</a:t>
            </a:r>
            <a:r>
              <a:rPr lang="en-US" b="1" dirty="0" smtClean="0">
                <a:solidFill>
                  <a:schemeClr val="tx1"/>
                </a:solidFill>
                <a:latin typeface="Oswald" panose="020B0604020202020204" charset="0"/>
                <a:ea typeface="Arial"/>
                <a:cs typeface="Oswald" panose="020B0604020202020204" charset="0"/>
                <a:sym typeface="Arial"/>
              </a:rPr>
              <a:t>ublic </a:t>
            </a:r>
            <a:r>
              <a:rPr lang="en-US" b="1" dirty="0">
                <a:solidFill>
                  <a:schemeClr val="tx1"/>
                </a:solidFill>
                <a:latin typeface="Oswald" panose="020B0604020202020204" charset="0"/>
                <a:ea typeface="Arial"/>
                <a:cs typeface="Oswald" panose="020B0604020202020204" charset="0"/>
                <a:sym typeface="Arial"/>
              </a:rPr>
              <a:t>C</a:t>
            </a:r>
            <a:r>
              <a:rPr lang="en-US" b="1" dirty="0" smtClean="0">
                <a:solidFill>
                  <a:schemeClr val="tx1"/>
                </a:solidFill>
                <a:latin typeface="Oswald" panose="020B0604020202020204" charset="0"/>
                <a:ea typeface="Arial"/>
                <a:cs typeface="Oswald" panose="020B0604020202020204" charset="0"/>
                <a:sym typeface="Arial"/>
              </a:rPr>
              <a:t>harge</a:t>
            </a:r>
            <a:endParaRPr b="1" dirty="0">
              <a:solidFill>
                <a:schemeClr val="tx1"/>
              </a:solidFill>
              <a:latin typeface="Oswald" panose="020B0604020202020204" charset="0"/>
              <a:ea typeface="Arial"/>
              <a:cs typeface="Oswald" panose="020B0604020202020204" charset="0"/>
              <a:sym typeface="Arial"/>
            </a:endParaRPr>
          </a:p>
        </p:txBody>
      </p:sp>
      <p:sp>
        <p:nvSpPr>
          <p:cNvPr id="2" name="TextBox 1"/>
          <p:cNvSpPr txBox="1"/>
          <p:nvPr/>
        </p:nvSpPr>
        <p:spPr>
          <a:xfrm>
            <a:off x="2274739" y="1245794"/>
            <a:ext cx="4576416" cy="954107"/>
          </a:xfrm>
          <a:prstGeom prst="rect">
            <a:avLst/>
          </a:prstGeom>
          <a:noFill/>
        </p:spPr>
        <p:txBody>
          <a:bodyPr wrap="square" rtlCol="0">
            <a:spAutoFit/>
          </a:bodyPr>
          <a:lstStyle/>
          <a:p>
            <a:pPr algn="ctr"/>
            <a:r>
              <a:rPr lang="en-US" sz="2800" b="1" dirty="0">
                <a:solidFill>
                  <a:srgbClr val="F1C232"/>
                </a:solidFill>
                <a:latin typeface="Oswald" panose="020B0604020202020204" charset="0"/>
                <a:cs typeface="Oswald" panose="020B0604020202020204" charset="0"/>
              </a:rPr>
              <a:t>An introduction to media advocacy &amp; storytelling</a:t>
            </a:r>
            <a:endParaRPr lang="en-US" sz="2800" dirty="0">
              <a:latin typeface="Oswald" panose="020B0604020202020204" charset="0"/>
              <a:cs typeface="Oswald" panose="020B060402020202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5912" y="357302"/>
            <a:ext cx="8436900" cy="572700"/>
          </a:xfrm>
        </p:spPr>
        <p:txBody>
          <a:bodyPr/>
          <a:lstStyle/>
          <a:p>
            <a:r>
              <a:rPr lang="en-US" b="1" dirty="0"/>
              <a:t>Why your overall strategy matters</a:t>
            </a:r>
          </a:p>
        </p:txBody>
      </p:sp>
      <p:sp>
        <p:nvSpPr>
          <p:cNvPr id="4" name="TextBox 3"/>
          <p:cNvSpPr txBox="1"/>
          <p:nvPr/>
        </p:nvSpPr>
        <p:spPr>
          <a:xfrm>
            <a:off x="585912" y="3414304"/>
            <a:ext cx="8266176" cy="1015663"/>
          </a:xfrm>
          <a:prstGeom prst="rect">
            <a:avLst/>
          </a:prstGeom>
          <a:noFill/>
        </p:spPr>
        <p:txBody>
          <a:bodyPr wrap="square" rtlCol="0">
            <a:spAutoFit/>
          </a:bodyPr>
          <a:lstStyle/>
          <a:p>
            <a:pPr defTabSz="457200">
              <a:buClrTx/>
              <a:buFontTx/>
              <a:buNone/>
            </a:pPr>
            <a:r>
              <a:rPr lang="en-US" sz="2000" kern="1200" dirty="0">
                <a:latin typeface="Helvetica" charset="0"/>
                <a:ea typeface="Helvetica" charset="0"/>
                <a:cs typeface="Helvetica" charset="0"/>
              </a:rPr>
              <a:t>“A service provider in California said, ‘It’s also because of the news they hear. One family disclosed that they didn’t apply for WIC because they heard that immigration would come to their door.’” </a:t>
            </a:r>
          </a:p>
        </p:txBody>
      </p:sp>
      <p:sp>
        <p:nvSpPr>
          <p:cNvPr id="6" name="Rectangle 5"/>
          <p:cNvSpPr/>
          <p:nvPr/>
        </p:nvSpPr>
        <p:spPr>
          <a:xfrm>
            <a:off x="585912" y="4517690"/>
            <a:ext cx="6876288" cy="541496"/>
          </a:xfrm>
          <a:prstGeom prst="rect">
            <a:avLst/>
          </a:prstGeom>
        </p:spPr>
        <p:txBody>
          <a:bodyPr wrap="square">
            <a:spAutoFit/>
          </a:bodyPr>
          <a:lstStyle/>
          <a:p>
            <a:pPr defTabSz="457200">
              <a:buClrTx/>
              <a:buFontTx/>
              <a:buNone/>
            </a:pPr>
            <a:r>
              <a:rPr lang="en-US" u="sng" kern="1200" dirty="0">
                <a:solidFill>
                  <a:srgbClr val="0070C0"/>
                </a:solidFill>
                <a:latin typeface="Helvetica" charset="0"/>
                <a:ea typeface="Helvetica" charset="0"/>
                <a:cs typeface="Helvetica" charset="0"/>
              </a:rPr>
              <a:t>https://protectingimmigrantfamilies.org/wp-content/uploads/2019/04/PIF-Documenting-Harm-Fact-Sheet-Final-4.18.19.pdf</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12" y="1017725"/>
            <a:ext cx="7455876" cy="2308857"/>
          </a:xfrm>
          <a:prstGeom prst="rect">
            <a:avLst/>
          </a:prstGeom>
        </p:spPr>
      </p:pic>
    </p:spTree>
    <p:extLst>
      <p:ext uri="{BB962C8B-B14F-4D97-AF65-F5344CB8AC3E}">
        <p14:creationId xmlns:p14="http://schemas.microsoft.com/office/powerpoint/2010/main" val="93648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550" y="282718"/>
            <a:ext cx="8436900" cy="572700"/>
          </a:xfrm>
        </p:spPr>
        <p:txBody>
          <a:bodyPr/>
          <a:lstStyle/>
          <a:p>
            <a:r>
              <a:rPr lang="en-US" b="1" dirty="0"/>
              <a:t>Why your overall strategy matters</a:t>
            </a:r>
          </a:p>
        </p:txBody>
      </p:sp>
      <p:pic>
        <p:nvPicPr>
          <p:cNvPr id="5" name="Picture 4">
            <a:extLst>
              <a:ext uri="{FF2B5EF4-FFF2-40B4-BE49-F238E27FC236}">
                <a16:creationId xmlns:a16="http://schemas.microsoft.com/office/drawing/2014/main" xmlns="" id="{9F0D9BF1-E585-9148-852B-84A6D60FEA2F}"/>
              </a:ext>
            </a:extLst>
          </p:cNvPr>
          <p:cNvPicPr>
            <a:picLocks noChangeAspect="1"/>
          </p:cNvPicPr>
          <p:nvPr/>
        </p:nvPicPr>
        <p:blipFill>
          <a:blip r:embed="rId3"/>
          <a:stretch>
            <a:fillRect/>
          </a:stretch>
        </p:blipFill>
        <p:spPr>
          <a:xfrm>
            <a:off x="2482183" y="1111454"/>
            <a:ext cx="4179633" cy="512073"/>
          </a:xfrm>
          <a:prstGeom prst="rect">
            <a:avLst/>
          </a:prstGeom>
        </p:spPr>
      </p:pic>
      <p:pic>
        <p:nvPicPr>
          <p:cNvPr id="8" name="Picture 7">
            <a:extLst>
              <a:ext uri="{FF2B5EF4-FFF2-40B4-BE49-F238E27FC236}">
                <a16:creationId xmlns:a16="http://schemas.microsoft.com/office/drawing/2014/main" xmlns="" id="{AEB6F7AE-1A2F-FC45-80B1-32B97BC32613}"/>
              </a:ext>
            </a:extLst>
          </p:cNvPr>
          <p:cNvPicPr>
            <a:picLocks noChangeAspect="1"/>
          </p:cNvPicPr>
          <p:nvPr/>
        </p:nvPicPr>
        <p:blipFill>
          <a:blip r:embed="rId4"/>
          <a:stretch>
            <a:fillRect/>
          </a:stretch>
        </p:blipFill>
        <p:spPr>
          <a:xfrm>
            <a:off x="2828802" y="1623527"/>
            <a:ext cx="3486396" cy="3519973"/>
          </a:xfrm>
          <a:prstGeom prst="rect">
            <a:avLst/>
          </a:prstGeom>
        </p:spPr>
      </p:pic>
    </p:spTree>
    <p:extLst>
      <p:ext uri="{BB962C8B-B14F-4D97-AF65-F5344CB8AC3E}">
        <p14:creationId xmlns:p14="http://schemas.microsoft.com/office/powerpoint/2010/main" val="3204537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prstGeom prst="rect">
            <a:avLst/>
          </a:prstGeom>
        </p:spPr>
        <p:txBody>
          <a:bodyPr spcFirstLastPara="1" wrap="square" lIns="91425" tIns="91425" rIns="91425" bIns="91425" anchor="ctr" anchorCtr="0">
            <a:noAutofit/>
          </a:bodyPr>
          <a:lstStyle/>
          <a:p>
            <a:r>
              <a:rPr lang="en-US" dirty="0">
                <a:solidFill>
                  <a:srgbClr val="000000"/>
                </a:solidFill>
              </a:rPr>
              <a:t/>
            </a:r>
            <a:br>
              <a:rPr lang="en-US" dirty="0">
                <a:solidFill>
                  <a:srgbClr val="000000"/>
                </a:solidFill>
              </a:rPr>
            </a:br>
            <a:r>
              <a:rPr lang="en-US" dirty="0">
                <a:solidFill>
                  <a:srgbClr val="000000"/>
                </a:solidFill>
              </a:rPr>
              <a:t/>
            </a:r>
            <a:br>
              <a:rPr lang="en-US" dirty="0">
                <a:solidFill>
                  <a:srgbClr val="000000"/>
                </a:solidFill>
              </a:rPr>
            </a:br>
            <a:r>
              <a:rPr lang="en-US" b="1" dirty="0">
                <a:solidFill>
                  <a:srgbClr val="000000"/>
                </a:solidFill>
              </a:rPr>
              <a:t>Media strategy</a:t>
            </a:r>
            <a:br>
              <a:rPr lang="en-US" b="1" dirty="0">
                <a:solidFill>
                  <a:srgbClr val="000000"/>
                </a:solidFill>
              </a:rPr>
            </a:br>
            <a:r>
              <a:rPr lang="en-US" dirty="0">
                <a:solidFill>
                  <a:srgbClr val="000000"/>
                </a:solidFill>
              </a:rPr>
              <a:t/>
            </a:r>
            <a:br>
              <a:rPr lang="en-US" dirty="0">
                <a:solidFill>
                  <a:srgbClr val="000000"/>
                </a:solidFill>
              </a:rPr>
            </a:br>
            <a:r>
              <a:rPr lang="en-US" dirty="0">
                <a:solidFill>
                  <a:srgbClr val="000000"/>
                </a:solidFill>
              </a:rPr>
              <a:t>				</a:t>
            </a:r>
          </a:p>
        </p:txBody>
      </p:sp>
      <p:sp>
        <p:nvSpPr>
          <p:cNvPr id="2" name="Text Placeholder 1"/>
          <p:cNvSpPr>
            <a:spLocks noGrp="1"/>
          </p:cNvSpPr>
          <p:nvPr>
            <p:ph type="body" idx="1"/>
          </p:nvPr>
        </p:nvSpPr>
        <p:spPr>
          <a:xfrm>
            <a:off x="2603468" y="1139979"/>
            <a:ext cx="6540532" cy="3410250"/>
          </a:xfrm>
        </p:spPr>
        <p:txBody>
          <a:bodyPr/>
          <a:lstStyle/>
          <a:p>
            <a:pPr>
              <a:spcBef>
                <a:spcPts val="600"/>
              </a:spcBef>
              <a:spcAft>
                <a:spcPts val="600"/>
              </a:spcAft>
            </a:pPr>
            <a:r>
              <a:rPr lang="en-US" sz="2400" dirty="0">
                <a:solidFill>
                  <a:srgbClr val="000000"/>
                </a:solidFill>
                <a:latin typeface="Oswald SemiBold"/>
                <a:ea typeface="Oswald SemiBold"/>
                <a:cs typeface="Oswald SemiBold"/>
                <a:sym typeface="Oswald SemiBold"/>
              </a:rPr>
              <a:t>Identify the best </a:t>
            </a:r>
            <a:r>
              <a:rPr lang="en-US" sz="2400" b="1" dirty="0">
                <a:solidFill>
                  <a:schemeClr val="accent4"/>
                </a:solidFill>
                <a:latin typeface="Oswald SemiBold"/>
                <a:ea typeface="Oswald SemiBold"/>
                <a:cs typeface="Oswald SemiBold"/>
                <a:sym typeface="Oswald SemiBold"/>
              </a:rPr>
              <a:t>methods to communicate</a:t>
            </a:r>
            <a:r>
              <a:rPr lang="en-US" sz="2400" dirty="0">
                <a:solidFill>
                  <a:schemeClr val="accent4"/>
                </a:solidFill>
                <a:latin typeface="Oswald SemiBold"/>
                <a:ea typeface="Oswald SemiBold"/>
                <a:cs typeface="Oswald SemiBold"/>
                <a:sym typeface="Oswald SemiBold"/>
              </a:rPr>
              <a:t> </a:t>
            </a:r>
            <a:r>
              <a:rPr lang="en-US" sz="2400" dirty="0">
                <a:solidFill>
                  <a:srgbClr val="000000"/>
                </a:solidFill>
                <a:latin typeface="Oswald SemiBold"/>
                <a:ea typeface="Oswald SemiBold"/>
                <a:cs typeface="Oswald SemiBold"/>
                <a:sym typeface="Oswald SemiBold"/>
              </a:rPr>
              <a:t>with your target</a:t>
            </a:r>
          </a:p>
          <a:p>
            <a:pPr>
              <a:spcBef>
                <a:spcPts val="600"/>
              </a:spcBef>
              <a:spcAft>
                <a:spcPts val="600"/>
              </a:spcAft>
            </a:pPr>
            <a:r>
              <a:rPr lang="en-US" sz="2400" dirty="0">
                <a:solidFill>
                  <a:srgbClr val="000000"/>
                </a:solidFill>
                <a:latin typeface="Oswald SemiBold"/>
                <a:ea typeface="Oswald SemiBold"/>
                <a:cs typeface="Oswald SemiBold"/>
                <a:sym typeface="Oswald SemiBold"/>
              </a:rPr>
              <a:t>Decide if engaging with the </a:t>
            </a:r>
            <a:r>
              <a:rPr lang="en-US" sz="2400" b="1" dirty="0">
                <a:solidFill>
                  <a:schemeClr val="accent4"/>
                </a:solidFill>
                <a:latin typeface="Oswald SemiBold"/>
                <a:ea typeface="Oswald SemiBold"/>
                <a:cs typeface="Oswald SemiBold"/>
                <a:sym typeface="Oswald SemiBold"/>
              </a:rPr>
              <a:t>media will advance </a:t>
            </a:r>
            <a:r>
              <a:rPr lang="en-US" sz="2400" dirty="0">
                <a:solidFill>
                  <a:srgbClr val="000000"/>
                </a:solidFill>
                <a:latin typeface="Oswald SemiBold"/>
                <a:ea typeface="Oswald SemiBold"/>
                <a:cs typeface="Oswald SemiBold"/>
                <a:sym typeface="Oswald SemiBold"/>
              </a:rPr>
              <a:t>your goals</a:t>
            </a:r>
          </a:p>
          <a:p>
            <a:pPr>
              <a:spcBef>
                <a:spcPts val="600"/>
              </a:spcBef>
              <a:spcAft>
                <a:spcPts val="600"/>
              </a:spcAft>
            </a:pPr>
            <a:r>
              <a:rPr lang="en-US" sz="2400" dirty="0">
                <a:solidFill>
                  <a:srgbClr val="000000"/>
                </a:solidFill>
                <a:latin typeface="Oswald SemiBold"/>
                <a:ea typeface="Oswald SemiBold"/>
                <a:cs typeface="Oswald SemiBold"/>
                <a:sym typeface="Oswald SemiBold"/>
              </a:rPr>
              <a:t>Fine the media that will </a:t>
            </a:r>
            <a:r>
              <a:rPr lang="en-US" sz="2400" b="1" dirty="0">
                <a:solidFill>
                  <a:schemeClr val="accent4"/>
                </a:solidFill>
                <a:latin typeface="Oswald SemiBold"/>
                <a:ea typeface="Oswald SemiBold"/>
                <a:cs typeface="Oswald SemiBold"/>
                <a:sym typeface="Oswald SemiBold"/>
              </a:rPr>
              <a:t>reach your targets</a:t>
            </a:r>
            <a:endParaRPr lang="en-US" sz="2400" dirty="0">
              <a:solidFill>
                <a:schemeClr val="accent4"/>
              </a:solidFill>
              <a:latin typeface="Oswald SemiBold"/>
              <a:ea typeface="Oswald SemiBold"/>
              <a:cs typeface="Oswald SemiBold"/>
              <a:sym typeface="Oswald SemiBold"/>
            </a:endParaRPr>
          </a:p>
          <a:p>
            <a:pPr>
              <a:spcBef>
                <a:spcPts val="600"/>
              </a:spcBef>
              <a:spcAft>
                <a:spcPts val="600"/>
              </a:spcAft>
            </a:pPr>
            <a:r>
              <a:rPr lang="en-US" sz="2400" dirty="0">
                <a:solidFill>
                  <a:srgbClr val="000000"/>
                </a:solidFill>
                <a:latin typeface="Oswald SemiBold"/>
                <a:ea typeface="Oswald SemiBold"/>
                <a:cs typeface="Oswald SemiBold"/>
                <a:sym typeface="Oswald SemiBold"/>
              </a:rPr>
              <a:t>Compile the </a:t>
            </a:r>
            <a:r>
              <a:rPr lang="en-US" sz="2400" b="1" dirty="0">
                <a:solidFill>
                  <a:schemeClr val="accent4"/>
                </a:solidFill>
                <a:latin typeface="Oswald SemiBold"/>
                <a:ea typeface="Oswald SemiBold"/>
                <a:cs typeface="Oswald SemiBold"/>
                <a:sym typeface="Oswald SemiBold"/>
              </a:rPr>
              <a:t>media tactics </a:t>
            </a:r>
            <a:r>
              <a:rPr lang="en-US" sz="2400" dirty="0">
                <a:solidFill>
                  <a:srgbClr val="000000"/>
                </a:solidFill>
                <a:latin typeface="Oswald SemiBold"/>
                <a:ea typeface="Oswald SemiBold"/>
                <a:cs typeface="Oswald SemiBold"/>
                <a:sym typeface="Oswald SemiBold"/>
              </a:rPr>
              <a:t>you will use</a:t>
            </a:r>
            <a:endParaRPr lang="en-US" dirty="0"/>
          </a:p>
        </p:txBody>
      </p:sp>
      <p:pic>
        <p:nvPicPr>
          <p:cNvPr id="5" name="Picture 4">
            <a:extLst>
              <a:ext uri="{FF2B5EF4-FFF2-40B4-BE49-F238E27FC236}">
                <a16:creationId xmlns:a16="http://schemas.microsoft.com/office/drawing/2014/main" xmlns="" id="{F017B105-AACC-2D45-ACD8-57C2958E9B98}"/>
              </a:ext>
            </a:extLst>
          </p:cNvPr>
          <p:cNvPicPr>
            <a:picLocks noChangeAspect="1"/>
          </p:cNvPicPr>
          <p:nvPr/>
        </p:nvPicPr>
        <p:blipFill>
          <a:blip r:embed="rId3"/>
          <a:stretch>
            <a:fillRect/>
          </a:stretch>
        </p:blipFill>
        <p:spPr>
          <a:xfrm>
            <a:off x="1060001" y="1139979"/>
            <a:ext cx="1119982" cy="1321637"/>
          </a:xfrm>
          <a:prstGeom prst="rect">
            <a:avLst/>
          </a:prstGeom>
        </p:spPr>
      </p:pic>
    </p:spTree>
    <p:extLst>
      <p:ext uri="{BB962C8B-B14F-4D97-AF65-F5344CB8AC3E}">
        <p14:creationId xmlns:p14="http://schemas.microsoft.com/office/powerpoint/2010/main" val="204188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Media tactics</a:t>
            </a:r>
          </a:p>
        </p:txBody>
      </p:sp>
      <p:sp>
        <p:nvSpPr>
          <p:cNvPr id="3" name="Text Placeholder 2"/>
          <p:cNvSpPr>
            <a:spLocks noGrp="1"/>
          </p:cNvSpPr>
          <p:nvPr>
            <p:ph type="body" idx="1"/>
          </p:nvPr>
        </p:nvSpPr>
        <p:spPr/>
        <p:txBody>
          <a:bodyPr/>
          <a:lstStyle/>
          <a:p>
            <a:r>
              <a:rPr lang="en-US" sz="2400" dirty="0">
                <a:solidFill>
                  <a:srgbClr val="000000"/>
                </a:solidFill>
                <a:latin typeface="Oswald SemiBold"/>
                <a:ea typeface="Oswald SemiBold"/>
                <a:cs typeface="Oswald SemiBold"/>
                <a:sym typeface="Oswald SemiBold"/>
              </a:rPr>
              <a:t>Creating news</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Piggyback on breaking news</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Editorials and op-eds</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Letters to the editor </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Paid advertisement</a:t>
            </a:r>
            <a:endParaRPr lang="en-US" sz="2400" dirty="0"/>
          </a:p>
        </p:txBody>
      </p:sp>
    </p:spTree>
    <p:extLst>
      <p:ext uri="{BB962C8B-B14F-4D97-AF65-F5344CB8AC3E}">
        <p14:creationId xmlns:p14="http://schemas.microsoft.com/office/powerpoint/2010/main" val="1776989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Working with the media</a:t>
            </a:r>
          </a:p>
        </p:txBody>
      </p:sp>
      <p:sp>
        <p:nvSpPr>
          <p:cNvPr id="3" name="Text Placeholder 2"/>
          <p:cNvSpPr>
            <a:spLocks noGrp="1"/>
          </p:cNvSpPr>
          <p:nvPr>
            <p:ph type="body" idx="1"/>
          </p:nvPr>
        </p:nvSpPr>
        <p:spPr/>
        <p:txBody>
          <a:bodyPr/>
          <a:lstStyle/>
          <a:p>
            <a:r>
              <a:rPr lang="en-US" sz="2400" dirty="0">
                <a:solidFill>
                  <a:srgbClr val="000000"/>
                </a:solidFill>
                <a:latin typeface="Oswald SemiBold"/>
                <a:ea typeface="Oswald SemiBold"/>
                <a:cs typeface="Oswald SemiBold"/>
                <a:sym typeface="Oswald SemiBold"/>
              </a:rPr>
              <a:t>Decide whether or not engaging the media will advance your overall strategy</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What are your organization’s guidelines about media? </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Does your organization have the capacity to support messengers in using their stories in the media? </a:t>
            </a:r>
            <a:endParaRPr lang="en-US" sz="2400" dirty="0"/>
          </a:p>
        </p:txBody>
      </p:sp>
    </p:spTree>
    <p:extLst>
      <p:ext uri="{BB962C8B-B14F-4D97-AF65-F5344CB8AC3E}">
        <p14:creationId xmlns:p14="http://schemas.microsoft.com/office/powerpoint/2010/main" val="109714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Working with reporters</a:t>
            </a:r>
          </a:p>
        </p:txBody>
      </p:sp>
      <p:sp>
        <p:nvSpPr>
          <p:cNvPr id="3" name="Text Placeholder 2"/>
          <p:cNvSpPr>
            <a:spLocks noGrp="1"/>
          </p:cNvSpPr>
          <p:nvPr>
            <p:ph type="body" idx="1"/>
          </p:nvPr>
        </p:nvSpPr>
        <p:spPr>
          <a:xfrm>
            <a:off x="403091" y="778599"/>
            <a:ext cx="8279181" cy="4170554"/>
          </a:xfrm>
        </p:spPr>
        <p:txBody>
          <a:bodyPr/>
          <a:lstStyle/>
          <a:p>
            <a:r>
              <a:rPr lang="en-US" sz="2400" b="1" dirty="0">
                <a:solidFill>
                  <a:srgbClr val="000000"/>
                </a:solidFill>
                <a:latin typeface="Oswald SemiBold"/>
                <a:ea typeface="Oswald SemiBold"/>
                <a:cs typeface="Oswald SemiBold"/>
                <a:sym typeface="Oswald SemiBold"/>
              </a:rPr>
              <a:t>We cannot control or guarantee how reporters will cover our issue or interviews</a:t>
            </a:r>
          </a:p>
          <a:p>
            <a:endParaRPr lang="en-US" sz="8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However, we can:</a:t>
            </a:r>
          </a:p>
          <a:p>
            <a:pPr lvl="1">
              <a:spcBef>
                <a:spcPts val="400"/>
              </a:spcBef>
            </a:pPr>
            <a:r>
              <a:rPr lang="en-US" sz="2000" dirty="0">
                <a:solidFill>
                  <a:srgbClr val="000000"/>
                </a:solidFill>
                <a:latin typeface="Oswald SemiBold"/>
                <a:ea typeface="Oswald SemiBold"/>
                <a:cs typeface="Oswald SemiBold"/>
                <a:sym typeface="Oswald SemiBold"/>
              </a:rPr>
              <a:t>Track reporters, follow on social media, and develop relationships </a:t>
            </a:r>
          </a:p>
          <a:p>
            <a:pPr lvl="1">
              <a:spcBef>
                <a:spcPts val="400"/>
              </a:spcBef>
            </a:pPr>
            <a:r>
              <a:rPr lang="en-US" sz="2000" dirty="0">
                <a:solidFill>
                  <a:srgbClr val="000000"/>
                </a:solidFill>
                <a:latin typeface="Oswald SemiBold"/>
                <a:ea typeface="Oswald SemiBold"/>
                <a:cs typeface="Oswald SemiBold"/>
                <a:sym typeface="Oswald SemiBold"/>
              </a:rPr>
              <a:t>Contact reporters—especially when they do a good job!</a:t>
            </a:r>
          </a:p>
          <a:p>
            <a:pPr lvl="1">
              <a:spcBef>
                <a:spcPts val="400"/>
              </a:spcBef>
            </a:pPr>
            <a:r>
              <a:rPr lang="en-US" sz="2000" dirty="0">
                <a:solidFill>
                  <a:srgbClr val="000000"/>
                </a:solidFill>
                <a:latin typeface="Oswald SemiBold"/>
                <a:ea typeface="Oswald SemiBold"/>
                <a:cs typeface="Oswald SemiBold"/>
                <a:sym typeface="Oswald SemiBold"/>
              </a:rPr>
              <a:t>Say no to interview requests  if it doesn’t further overall strategy</a:t>
            </a:r>
          </a:p>
          <a:p>
            <a:pPr lvl="1">
              <a:spcBef>
                <a:spcPts val="400"/>
              </a:spcBef>
            </a:pPr>
            <a:r>
              <a:rPr lang="en-US" sz="2000" dirty="0">
                <a:solidFill>
                  <a:srgbClr val="000000"/>
                </a:solidFill>
                <a:latin typeface="Oswald SemiBold"/>
                <a:ea typeface="Oswald SemiBold"/>
                <a:cs typeface="Oswald SemiBold"/>
                <a:sym typeface="Oswald SemiBold"/>
              </a:rPr>
              <a:t>Provide journalists with the resources and story elements they need to tell stories</a:t>
            </a:r>
          </a:p>
          <a:p>
            <a:pPr lvl="1">
              <a:spcBef>
                <a:spcPts val="400"/>
              </a:spcBef>
            </a:pPr>
            <a:r>
              <a:rPr lang="en-US" sz="2000" b="1" dirty="0">
                <a:solidFill>
                  <a:srgbClr val="000000"/>
                </a:solidFill>
                <a:latin typeface="Oswald SemiBold"/>
                <a:ea typeface="Oswald SemiBold"/>
                <a:cs typeface="Oswald SemiBold"/>
                <a:sym typeface="Oswald SemiBold"/>
              </a:rPr>
              <a:t>Know our boundaries before speaking with reporters! </a:t>
            </a:r>
          </a:p>
        </p:txBody>
      </p:sp>
    </p:spTree>
    <p:extLst>
      <p:ext uri="{BB962C8B-B14F-4D97-AF65-F5344CB8AC3E}">
        <p14:creationId xmlns:p14="http://schemas.microsoft.com/office/powerpoint/2010/main" val="3991265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250" y="692575"/>
            <a:ext cx="6367800" cy="2875800"/>
          </a:xfrm>
        </p:spPr>
        <p:txBody>
          <a:bodyPr/>
          <a:lstStyle/>
          <a:p>
            <a:r>
              <a:rPr lang="en-US" sz="4400" dirty="0"/>
              <a:t>Message is next</a:t>
            </a:r>
            <a:br>
              <a:rPr lang="en-US" sz="4400" dirty="0"/>
            </a:br>
            <a:r>
              <a:rPr lang="en-US" dirty="0"/>
              <a:t/>
            </a:r>
            <a:br>
              <a:rPr lang="en-US" dirty="0"/>
            </a:br>
            <a:r>
              <a:rPr lang="en-US" sz="2800" b="0" dirty="0">
                <a:ea typeface="ヒラギノ角ゴ Pro W3" charset="0"/>
              </a:rPr>
              <a:t>You got media attention, now what?</a:t>
            </a:r>
            <a:endParaRPr lang="en-US" sz="2800" b="0" dirty="0"/>
          </a:p>
        </p:txBody>
      </p:sp>
    </p:spTree>
    <p:extLst>
      <p:ext uri="{BB962C8B-B14F-4D97-AF65-F5344CB8AC3E}">
        <p14:creationId xmlns:p14="http://schemas.microsoft.com/office/powerpoint/2010/main" val="1176268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prstGeom prst="rect">
            <a:avLst/>
          </a:prstGeom>
        </p:spPr>
        <p:txBody>
          <a:bodyPr spcFirstLastPara="1" wrap="square" lIns="91425" tIns="91425" rIns="91425" bIns="91425" anchor="ctr" anchorCtr="0">
            <a:noAutofit/>
          </a:bodyPr>
          <a:lstStyle/>
          <a:p>
            <a:r>
              <a:rPr lang="en-US" dirty="0">
                <a:solidFill>
                  <a:srgbClr val="000000"/>
                </a:solidFill>
              </a:rPr>
              <a:t/>
            </a:r>
            <a:br>
              <a:rPr lang="en-US" dirty="0">
                <a:solidFill>
                  <a:srgbClr val="000000"/>
                </a:solidFill>
              </a:rPr>
            </a:br>
            <a:r>
              <a:rPr lang="en-US" dirty="0">
                <a:solidFill>
                  <a:srgbClr val="000000"/>
                </a:solidFill>
              </a:rPr>
              <a:t/>
            </a:r>
            <a:br>
              <a:rPr lang="en-US" dirty="0">
                <a:solidFill>
                  <a:srgbClr val="000000"/>
                </a:solidFill>
              </a:rPr>
            </a:br>
            <a:r>
              <a:rPr lang="en-US" b="1" dirty="0">
                <a:solidFill>
                  <a:srgbClr val="000000"/>
                </a:solidFill>
              </a:rPr>
              <a:t>Message strategy</a:t>
            </a:r>
            <a:br>
              <a:rPr lang="en-US" b="1" dirty="0">
                <a:solidFill>
                  <a:srgbClr val="000000"/>
                </a:solidFill>
              </a:rPr>
            </a:br>
            <a:r>
              <a:rPr lang="en-US" dirty="0">
                <a:solidFill>
                  <a:srgbClr val="000000"/>
                </a:solidFill>
              </a:rPr>
              <a:t/>
            </a:r>
            <a:br>
              <a:rPr lang="en-US" dirty="0">
                <a:solidFill>
                  <a:srgbClr val="000000"/>
                </a:solidFill>
              </a:rPr>
            </a:br>
            <a:r>
              <a:rPr lang="en-US" dirty="0">
                <a:solidFill>
                  <a:srgbClr val="000000"/>
                </a:solidFill>
              </a:rPr>
              <a:t>				</a:t>
            </a:r>
          </a:p>
        </p:txBody>
      </p:sp>
      <p:sp>
        <p:nvSpPr>
          <p:cNvPr id="2" name="Text Placeholder 1"/>
          <p:cNvSpPr>
            <a:spLocks noGrp="1"/>
          </p:cNvSpPr>
          <p:nvPr>
            <p:ph type="body" idx="1"/>
          </p:nvPr>
        </p:nvSpPr>
        <p:spPr>
          <a:xfrm>
            <a:off x="2603468" y="1139979"/>
            <a:ext cx="6540532" cy="3410250"/>
          </a:xfrm>
        </p:spPr>
        <p:txBody>
          <a:bodyPr/>
          <a:lstStyle/>
          <a:p>
            <a:r>
              <a:rPr lang="en-US" sz="2400" b="1" dirty="0">
                <a:solidFill>
                  <a:srgbClr val="000000"/>
                </a:solidFill>
                <a:latin typeface="Oswald SemiBold"/>
                <a:ea typeface="Oswald SemiBold"/>
                <a:cs typeface="Oswald SemiBold"/>
                <a:sym typeface="Oswald SemiBold"/>
              </a:rPr>
              <a:t>Target</a:t>
            </a:r>
            <a:r>
              <a:rPr lang="en-US" sz="2400" dirty="0">
                <a:solidFill>
                  <a:srgbClr val="000000"/>
                </a:solidFill>
                <a:latin typeface="Oswald SemiBold"/>
                <a:ea typeface="Oswald SemiBold"/>
                <a:cs typeface="Oswald SemiBold"/>
                <a:sym typeface="Oswald SemiBold"/>
              </a:rPr>
              <a:t>: who we want to hear it</a:t>
            </a:r>
          </a:p>
          <a:p>
            <a:endParaRPr lang="en-US" sz="2400" b="1" dirty="0">
              <a:solidFill>
                <a:srgbClr val="000000"/>
              </a:solidFill>
              <a:latin typeface="Oswald SemiBold"/>
              <a:ea typeface="Oswald SemiBold"/>
              <a:cs typeface="Oswald SemiBold"/>
              <a:sym typeface="Oswald SemiBold"/>
            </a:endParaRPr>
          </a:p>
          <a:p>
            <a:r>
              <a:rPr lang="en-US" sz="2400" b="1" dirty="0">
                <a:solidFill>
                  <a:srgbClr val="000000"/>
                </a:solidFill>
                <a:latin typeface="Oswald SemiBold"/>
                <a:ea typeface="Oswald SemiBold"/>
                <a:cs typeface="Oswald SemiBold"/>
                <a:sym typeface="Oswald SemiBold"/>
              </a:rPr>
              <a:t>Message</a:t>
            </a:r>
            <a:r>
              <a:rPr lang="en-US" sz="2400" dirty="0">
                <a:solidFill>
                  <a:srgbClr val="000000"/>
                </a:solidFill>
                <a:latin typeface="Oswald SemiBold"/>
                <a:ea typeface="Oswald SemiBold"/>
                <a:cs typeface="Oswald SemiBold"/>
                <a:sym typeface="Oswald SemiBold"/>
              </a:rPr>
              <a:t>: what we say (story) </a:t>
            </a:r>
          </a:p>
          <a:p>
            <a:endParaRPr lang="en-US" sz="2400" b="1" dirty="0">
              <a:solidFill>
                <a:srgbClr val="000000"/>
              </a:solidFill>
              <a:latin typeface="Oswald SemiBold"/>
              <a:ea typeface="Oswald SemiBold"/>
              <a:cs typeface="Oswald SemiBold"/>
              <a:sym typeface="Oswald SemiBold"/>
            </a:endParaRPr>
          </a:p>
          <a:p>
            <a:r>
              <a:rPr lang="en-US" sz="2400" b="1" dirty="0">
                <a:solidFill>
                  <a:srgbClr val="000000"/>
                </a:solidFill>
                <a:latin typeface="Oswald SemiBold"/>
                <a:ea typeface="Oswald SemiBold"/>
                <a:cs typeface="Oswald SemiBold"/>
                <a:sym typeface="Oswald SemiBold"/>
              </a:rPr>
              <a:t>Messenger</a:t>
            </a:r>
            <a:r>
              <a:rPr lang="en-US" sz="2400" dirty="0">
                <a:solidFill>
                  <a:srgbClr val="000000"/>
                </a:solidFill>
                <a:latin typeface="Oswald SemiBold"/>
                <a:ea typeface="Oswald SemiBold"/>
                <a:cs typeface="Oswald SemiBold"/>
                <a:sym typeface="Oswald SemiBold"/>
              </a:rPr>
              <a:t>: who says it (storyteller)</a:t>
            </a:r>
            <a:endParaRPr lang="en-US" b="1" dirty="0"/>
          </a:p>
        </p:txBody>
      </p:sp>
      <p:pic>
        <p:nvPicPr>
          <p:cNvPr id="5" name="Picture 4">
            <a:extLst>
              <a:ext uri="{FF2B5EF4-FFF2-40B4-BE49-F238E27FC236}">
                <a16:creationId xmlns:a16="http://schemas.microsoft.com/office/drawing/2014/main" xmlns="" id="{1C6BB896-8BE7-BB4B-8527-8143D2F7142F}"/>
              </a:ext>
            </a:extLst>
          </p:cNvPr>
          <p:cNvPicPr>
            <a:picLocks noChangeAspect="1"/>
          </p:cNvPicPr>
          <p:nvPr/>
        </p:nvPicPr>
        <p:blipFill>
          <a:blip r:embed="rId3"/>
          <a:stretch>
            <a:fillRect/>
          </a:stretch>
        </p:blipFill>
        <p:spPr>
          <a:xfrm>
            <a:off x="1082937" y="1139979"/>
            <a:ext cx="1153219" cy="1358235"/>
          </a:xfrm>
          <a:prstGeom prst="rect">
            <a:avLst/>
          </a:prstGeom>
        </p:spPr>
      </p:pic>
    </p:spTree>
    <p:extLst>
      <p:ext uri="{BB962C8B-B14F-4D97-AF65-F5344CB8AC3E}">
        <p14:creationId xmlns:p14="http://schemas.microsoft.com/office/powerpoint/2010/main" val="6005742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prstGeom prst="rect">
            <a:avLst/>
          </a:prstGeom>
        </p:spPr>
        <p:txBody>
          <a:bodyPr spcFirstLastPara="1" wrap="square" lIns="91425" tIns="91425" rIns="91425" bIns="91425" anchor="ctr" anchorCtr="0">
            <a:noAutofit/>
          </a:bodyPr>
          <a:lstStyle/>
          <a:p>
            <a:r>
              <a:rPr lang="en-US" dirty="0">
                <a:solidFill>
                  <a:srgbClr val="000000"/>
                </a:solidFill>
              </a:rPr>
              <a:t/>
            </a:r>
            <a:br>
              <a:rPr lang="en-US" dirty="0">
                <a:solidFill>
                  <a:srgbClr val="000000"/>
                </a:solidFill>
              </a:rPr>
            </a:br>
            <a:r>
              <a:rPr lang="en-US" dirty="0">
                <a:solidFill>
                  <a:srgbClr val="000000"/>
                </a:solidFill>
              </a:rPr>
              <a:t/>
            </a:r>
            <a:br>
              <a:rPr lang="en-US" dirty="0">
                <a:solidFill>
                  <a:srgbClr val="000000"/>
                </a:solidFill>
              </a:rPr>
            </a:br>
            <a:r>
              <a:rPr lang="en-US" b="1" dirty="0">
                <a:solidFill>
                  <a:srgbClr val="000000"/>
                </a:solidFill>
              </a:rPr>
              <a:t>Message development</a:t>
            </a:r>
            <a:br>
              <a:rPr lang="en-US" b="1" dirty="0">
                <a:solidFill>
                  <a:srgbClr val="000000"/>
                </a:solidFill>
              </a:rPr>
            </a:br>
            <a:r>
              <a:rPr lang="en-US" dirty="0">
                <a:solidFill>
                  <a:srgbClr val="000000"/>
                </a:solidFill>
              </a:rPr>
              <a:t/>
            </a:r>
            <a:br>
              <a:rPr lang="en-US" dirty="0">
                <a:solidFill>
                  <a:srgbClr val="000000"/>
                </a:solidFill>
              </a:rPr>
            </a:br>
            <a:r>
              <a:rPr lang="en-US" dirty="0">
                <a:solidFill>
                  <a:srgbClr val="000000"/>
                </a:solidFill>
              </a:rPr>
              <a:t>				</a:t>
            </a:r>
          </a:p>
        </p:txBody>
      </p:sp>
      <p:sp>
        <p:nvSpPr>
          <p:cNvPr id="2" name="Text Placeholder 1"/>
          <p:cNvSpPr>
            <a:spLocks noGrp="1"/>
          </p:cNvSpPr>
          <p:nvPr>
            <p:ph type="body" idx="1"/>
          </p:nvPr>
        </p:nvSpPr>
        <p:spPr>
          <a:xfrm>
            <a:off x="2603468" y="1040391"/>
            <a:ext cx="5363582" cy="3712678"/>
          </a:xfrm>
        </p:spPr>
        <p:txBody>
          <a:bodyPr/>
          <a:lstStyle/>
          <a:p>
            <a:pPr marL="114300" indent="0">
              <a:lnSpc>
                <a:spcPct val="100000"/>
              </a:lnSpc>
              <a:buNone/>
            </a:pPr>
            <a:r>
              <a:rPr lang="en-US" sz="2800" b="1" dirty="0">
                <a:solidFill>
                  <a:srgbClr val="000000"/>
                </a:solidFill>
                <a:latin typeface="Oswald SemiBold"/>
                <a:ea typeface="Oswald SemiBold"/>
                <a:cs typeface="Oswald SemiBold"/>
                <a:sym typeface="Oswald SemiBold"/>
              </a:rPr>
              <a:t>Components of a message </a:t>
            </a:r>
          </a:p>
          <a:p>
            <a:pPr marL="114300" indent="0">
              <a:lnSpc>
                <a:spcPct val="100000"/>
              </a:lnSpc>
              <a:buNone/>
            </a:pPr>
            <a:endParaRPr lang="en-US" sz="2400" b="1" dirty="0">
              <a:solidFill>
                <a:srgbClr val="000000"/>
              </a:solidFill>
              <a:latin typeface="Oswald SemiBold"/>
              <a:ea typeface="Oswald SemiBold"/>
              <a:cs typeface="Oswald SemiBold"/>
              <a:sym typeface="Oswald SemiBold"/>
            </a:endParaRPr>
          </a:p>
          <a:p>
            <a:pPr>
              <a:lnSpc>
                <a:spcPct val="100000"/>
              </a:lnSpc>
            </a:pPr>
            <a:r>
              <a:rPr lang="en-US" sz="2400" b="1" dirty="0">
                <a:solidFill>
                  <a:srgbClr val="000000"/>
                </a:solidFill>
                <a:latin typeface="Oswald SemiBold"/>
                <a:ea typeface="Oswald SemiBold"/>
                <a:cs typeface="Oswald SemiBold"/>
                <a:sym typeface="Oswald SemiBold"/>
              </a:rPr>
              <a:t>Statement of problem</a:t>
            </a:r>
          </a:p>
          <a:p>
            <a:pPr marL="571500" lvl="1" indent="0">
              <a:lnSpc>
                <a:spcPct val="100000"/>
              </a:lnSpc>
              <a:spcBef>
                <a:spcPts val="0"/>
              </a:spcBef>
              <a:buNone/>
            </a:pPr>
            <a:r>
              <a:rPr lang="en-US" sz="2000" i="1" dirty="0">
                <a:solidFill>
                  <a:srgbClr val="000000"/>
                </a:solidFill>
                <a:latin typeface="Oswald SemiBold"/>
                <a:ea typeface="Oswald SemiBold"/>
                <a:cs typeface="Oswald SemiBold"/>
                <a:sym typeface="Oswald SemiBold"/>
              </a:rPr>
              <a:t>What’s wrong? </a:t>
            </a:r>
          </a:p>
          <a:p>
            <a:pPr marL="571500" lvl="1" indent="0">
              <a:lnSpc>
                <a:spcPct val="100000"/>
              </a:lnSpc>
              <a:spcBef>
                <a:spcPts val="0"/>
              </a:spcBef>
              <a:buNone/>
            </a:pPr>
            <a:endParaRPr lang="en-US" sz="2400" b="1" dirty="0">
              <a:solidFill>
                <a:srgbClr val="000000"/>
              </a:solidFill>
              <a:latin typeface="Oswald SemiBold"/>
              <a:ea typeface="Oswald SemiBold"/>
              <a:cs typeface="Oswald SemiBold"/>
              <a:sym typeface="Oswald SemiBold"/>
            </a:endParaRPr>
          </a:p>
          <a:p>
            <a:pPr>
              <a:lnSpc>
                <a:spcPct val="100000"/>
              </a:lnSpc>
            </a:pPr>
            <a:r>
              <a:rPr lang="en-US" sz="2400" b="1" dirty="0">
                <a:solidFill>
                  <a:srgbClr val="000000"/>
                </a:solidFill>
                <a:latin typeface="Oswald SemiBold"/>
                <a:ea typeface="Oswald SemiBold"/>
                <a:cs typeface="Oswald SemiBold"/>
                <a:sym typeface="Oswald SemiBold"/>
              </a:rPr>
              <a:t>Value dimension</a:t>
            </a:r>
          </a:p>
          <a:p>
            <a:pPr marL="571500" lvl="1" indent="0">
              <a:lnSpc>
                <a:spcPct val="100000"/>
              </a:lnSpc>
              <a:spcBef>
                <a:spcPts val="0"/>
              </a:spcBef>
              <a:buNone/>
            </a:pPr>
            <a:r>
              <a:rPr lang="en-US" sz="2000" i="1" dirty="0">
                <a:solidFill>
                  <a:srgbClr val="000000"/>
                </a:solidFill>
                <a:latin typeface="Oswald SemiBold"/>
                <a:ea typeface="Oswald SemiBold"/>
                <a:cs typeface="Oswald SemiBold"/>
                <a:sym typeface="Oswald SemiBold"/>
              </a:rPr>
              <a:t>Why does it matter? </a:t>
            </a:r>
          </a:p>
          <a:p>
            <a:pPr marL="571500" lvl="1" indent="0">
              <a:lnSpc>
                <a:spcPct val="100000"/>
              </a:lnSpc>
              <a:spcBef>
                <a:spcPts val="0"/>
              </a:spcBef>
              <a:buNone/>
            </a:pPr>
            <a:endParaRPr lang="en-US" sz="2400" b="1" dirty="0">
              <a:solidFill>
                <a:srgbClr val="000000"/>
              </a:solidFill>
              <a:latin typeface="Oswald SemiBold"/>
              <a:ea typeface="Oswald SemiBold"/>
              <a:cs typeface="Oswald SemiBold"/>
              <a:sym typeface="Oswald SemiBold"/>
            </a:endParaRPr>
          </a:p>
          <a:p>
            <a:pPr>
              <a:lnSpc>
                <a:spcPct val="100000"/>
              </a:lnSpc>
            </a:pPr>
            <a:r>
              <a:rPr lang="en-US" sz="2400" b="1" dirty="0">
                <a:solidFill>
                  <a:srgbClr val="000000"/>
                </a:solidFill>
                <a:latin typeface="Oswald SemiBold"/>
                <a:ea typeface="Oswald SemiBold"/>
                <a:cs typeface="Oswald SemiBold"/>
                <a:sym typeface="Oswald SemiBold"/>
              </a:rPr>
              <a:t>Policy solution</a:t>
            </a:r>
            <a:endParaRPr lang="en-US" dirty="0"/>
          </a:p>
          <a:p>
            <a:pPr marL="571500" lvl="1" indent="0">
              <a:lnSpc>
                <a:spcPct val="100000"/>
              </a:lnSpc>
              <a:spcBef>
                <a:spcPts val="0"/>
              </a:spcBef>
              <a:buNone/>
            </a:pPr>
            <a:r>
              <a:rPr lang="en-US" sz="2000" i="1" dirty="0">
                <a:solidFill>
                  <a:srgbClr val="000000"/>
                </a:solidFill>
                <a:latin typeface="Oswald SemiBold"/>
                <a:ea typeface="Oswald SemiBold"/>
                <a:cs typeface="Oswald SemiBold"/>
                <a:sym typeface="Oswald SemiBold"/>
              </a:rPr>
              <a:t>Who should do what by when? </a:t>
            </a:r>
          </a:p>
        </p:txBody>
      </p:sp>
      <p:pic>
        <p:nvPicPr>
          <p:cNvPr id="6" name="Picture 5">
            <a:extLst>
              <a:ext uri="{FF2B5EF4-FFF2-40B4-BE49-F238E27FC236}">
                <a16:creationId xmlns:a16="http://schemas.microsoft.com/office/drawing/2014/main" xmlns="" id="{1C6BB896-8BE7-BB4B-8527-8143D2F7142F}"/>
              </a:ext>
            </a:extLst>
          </p:cNvPr>
          <p:cNvPicPr>
            <a:picLocks noChangeAspect="1"/>
          </p:cNvPicPr>
          <p:nvPr/>
        </p:nvPicPr>
        <p:blipFill>
          <a:blip r:embed="rId3"/>
          <a:stretch>
            <a:fillRect/>
          </a:stretch>
        </p:blipFill>
        <p:spPr>
          <a:xfrm>
            <a:off x="1076473" y="1139979"/>
            <a:ext cx="1153219" cy="1358235"/>
          </a:xfrm>
          <a:prstGeom prst="rect">
            <a:avLst/>
          </a:prstGeom>
        </p:spPr>
      </p:pic>
    </p:spTree>
    <p:extLst>
      <p:ext uri="{BB962C8B-B14F-4D97-AF65-F5344CB8AC3E}">
        <p14:creationId xmlns:p14="http://schemas.microsoft.com/office/powerpoint/2010/main" val="13457455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647825" y="3339683"/>
            <a:ext cx="5848350" cy="1143000"/>
          </a:xfrm>
          <a:noFill/>
        </p:spPr>
        <p:txBody>
          <a:bodyPr>
            <a:noAutofit/>
          </a:bodyPr>
          <a:lstStyle/>
          <a:p>
            <a:pPr marL="457200" lvl="0" indent="-342900" algn="ctr" defTabSz="914400">
              <a:spcBef>
                <a:spcPts val="0"/>
              </a:spcBef>
              <a:buClr>
                <a:srgbClr val="595959"/>
              </a:buClr>
              <a:buSzPts val="1800"/>
              <a:buFont typeface="Arial"/>
              <a:buChar char="●"/>
            </a:pPr>
            <a:r>
              <a:rPr lang="en-US" altLang="en-US" sz="2800" b="1" kern="0" dirty="0">
                <a:latin typeface="Oswald SemiBold"/>
                <a:ea typeface="Oswald SemiBold"/>
                <a:cs typeface="Oswald SemiBold"/>
                <a:sym typeface="Oswald SemiBold"/>
              </a:rPr>
              <a:t>Frames are mental pathways that help people understand the world. </a:t>
            </a:r>
            <a:r>
              <a:rPr lang="en-US" sz="2800" kern="0" dirty="0">
                <a:solidFill>
                  <a:srgbClr val="595959"/>
                </a:solidFill>
                <a:latin typeface="Arial"/>
                <a:ea typeface="Arial"/>
                <a:cs typeface="Arial"/>
                <a:sym typeface="Arial"/>
              </a:rPr>
              <a:t/>
            </a:r>
            <a:br>
              <a:rPr lang="en-US" sz="2800" kern="0" dirty="0">
                <a:solidFill>
                  <a:srgbClr val="595959"/>
                </a:solidFill>
                <a:latin typeface="Arial"/>
                <a:ea typeface="Arial"/>
                <a:cs typeface="Arial"/>
                <a:sym typeface="Arial"/>
              </a:rPr>
            </a:br>
            <a:endParaRPr lang="en-US" sz="2800" b="1" dirty="0"/>
          </a:p>
        </p:txBody>
      </p:sp>
    </p:spTree>
    <p:extLst>
      <p:ext uri="{BB962C8B-B14F-4D97-AF65-F5344CB8AC3E}">
        <p14:creationId xmlns:p14="http://schemas.microsoft.com/office/powerpoint/2010/main" val="301570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1252251" y="1346200"/>
            <a:ext cx="6367800" cy="2875800"/>
          </a:xfrm>
          <a:prstGeom prst="rect">
            <a:avLst/>
          </a:prstGeom>
        </p:spPr>
        <p:txBody>
          <a:bodyPr spcFirstLastPara="1" wrap="square" lIns="91425" tIns="91425" rIns="91425" bIns="91425" anchor="ctr" anchorCtr="0">
            <a:noAutofit/>
          </a:bodyPr>
          <a:lstStyle/>
          <a:p>
            <a:pPr lvl="0" algn="l"/>
            <a:r>
              <a:rPr lang="en-US" sz="2800" dirty="0">
                <a:solidFill>
                  <a:srgbClr val="000000"/>
                </a:solidFill>
              </a:rPr>
              <a:t/>
            </a:r>
            <a:br>
              <a:rPr lang="en-US" sz="2800" dirty="0">
                <a:solidFill>
                  <a:srgbClr val="000000"/>
                </a:solidFill>
              </a:rPr>
            </a:br>
            <a:r>
              <a:rPr lang="en-US" sz="2800" dirty="0">
                <a:solidFill>
                  <a:srgbClr val="000000"/>
                </a:solidFill>
              </a:rPr>
              <a:t/>
            </a:r>
            <a:br>
              <a:rPr lang="en-US" sz="2800" dirty="0">
                <a:solidFill>
                  <a:srgbClr val="000000"/>
                </a:solidFill>
              </a:rPr>
            </a:br>
            <a:r>
              <a:rPr lang="en-US" sz="2000" dirty="0">
                <a:solidFill>
                  <a:srgbClr val="000000"/>
                </a:solidFill>
              </a:rPr>
              <a:t/>
            </a:r>
            <a:br>
              <a:rPr lang="en-US" sz="2000" dirty="0">
                <a:solidFill>
                  <a:srgbClr val="000000"/>
                </a:solidFill>
              </a:rPr>
            </a:br>
            <a:r>
              <a:rPr lang="en-US" sz="2000" dirty="0">
                <a:solidFill>
                  <a:srgbClr val="000000"/>
                </a:solidFill>
              </a:rPr>
              <a:t>	</a:t>
            </a:r>
            <a:br>
              <a:rPr lang="en-US" sz="2000" dirty="0">
                <a:solidFill>
                  <a:srgbClr val="000000"/>
                </a:solidFill>
              </a:rPr>
            </a:br>
            <a:r>
              <a:rPr lang="en" sz="2400" b="0" dirty="0">
                <a:solidFill>
                  <a:srgbClr val="000000"/>
                </a:solidFill>
              </a:rPr>
              <a:t>Research on news coverage of public health issue</a:t>
            </a:r>
            <a:r>
              <a:rPr lang="en-US" sz="2400" b="0" dirty="0">
                <a:solidFill>
                  <a:srgbClr val="000000"/>
                </a:solidFill>
              </a:rPr>
              <a:t>s</a:t>
            </a:r>
            <a:br>
              <a:rPr lang="en-US" sz="2400" b="0" dirty="0">
                <a:solidFill>
                  <a:srgbClr val="000000"/>
                </a:solidFill>
              </a:rPr>
            </a:br>
            <a:r>
              <a:rPr lang="en-US" sz="2400" b="0" dirty="0">
                <a:solidFill>
                  <a:srgbClr val="000000"/>
                </a:solidFill>
              </a:rPr>
              <a:t/>
            </a:r>
            <a:br>
              <a:rPr lang="en-US" sz="2400" b="0" dirty="0">
                <a:solidFill>
                  <a:srgbClr val="000000"/>
                </a:solidFill>
              </a:rPr>
            </a:br>
            <a:r>
              <a:rPr lang="en" sz="2400" b="0" dirty="0">
                <a:solidFill>
                  <a:srgbClr val="000000"/>
                </a:solidFill>
              </a:rPr>
              <a:t>Media advocacy training and strategic consultation for community groups and public health advocates</a:t>
            </a:r>
            <a:br>
              <a:rPr lang="en" sz="2400" b="0" dirty="0">
                <a:solidFill>
                  <a:srgbClr val="000000"/>
                </a:solidFill>
              </a:rPr>
            </a:br>
            <a:r>
              <a:rPr lang="en-US" sz="2400" b="0" dirty="0">
                <a:solidFill>
                  <a:srgbClr val="000000"/>
                </a:solidFill>
              </a:rPr>
              <a:t/>
            </a:r>
            <a:br>
              <a:rPr lang="en-US" sz="2400" b="0" dirty="0">
                <a:solidFill>
                  <a:srgbClr val="000000"/>
                </a:solidFill>
              </a:rPr>
            </a:br>
            <a:r>
              <a:rPr lang="en" sz="2400" b="0" dirty="0">
                <a:solidFill>
                  <a:srgbClr val="000000"/>
                </a:solidFill>
              </a:rPr>
              <a:t>Professional education for journalists</a:t>
            </a:r>
          </a:p>
        </p:txBody>
      </p:sp>
      <p:pic>
        <p:nvPicPr>
          <p:cNvPr id="3" name="Picture 2">
            <a:extLst>
              <a:ext uri="{FF2B5EF4-FFF2-40B4-BE49-F238E27FC236}">
                <a16:creationId xmlns:a16="http://schemas.microsoft.com/office/drawing/2014/main" xmlns="" id="{EA0D200F-14F6-F647-96B8-74FAA4165185}"/>
              </a:ext>
            </a:extLst>
          </p:cNvPr>
          <p:cNvPicPr>
            <a:picLocks noChangeAspect="1"/>
          </p:cNvPicPr>
          <p:nvPr/>
        </p:nvPicPr>
        <p:blipFill>
          <a:blip r:embed="rId3"/>
          <a:stretch>
            <a:fillRect/>
          </a:stretch>
        </p:blipFill>
        <p:spPr>
          <a:xfrm>
            <a:off x="1252251" y="370410"/>
            <a:ext cx="7239000" cy="97579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 are stories framed? </a:t>
            </a:r>
          </a:p>
        </p:txBody>
      </p:sp>
      <p:pic>
        <p:nvPicPr>
          <p:cNvPr id="3" name="Picture 2">
            <a:extLst>
              <a:ext uri="{FF2B5EF4-FFF2-40B4-BE49-F238E27FC236}">
                <a16:creationId xmlns:a16="http://schemas.microsoft.com/office/drawing/2014/main" xmlns="" id="{1D7DF8B0-A4C4-D34D-B11A-09D0927DFDF0}"/>
              </a:ext>
            </a:extLst>
          </p:cNvPr>
          <p:cNvPicPr>
            <a:picLocks noChangeAspect="1"/>
          </p:cNvPicPr>
          <p:nvPr/>
        </p:nvPicPr>
        <p:blipFill rotWithShape="1">
          <a:blip r:embed="rId3"/>
          <a:srcRect l="29678" t="27620" r="33549" b="6089"/>
          <a:stretch/>
        </p:blipFill>
        <p:spPr>
          <a:xfrm>
            <a:off x="1186544" y="1194353"/>
            <a:ext cx="2333715" cy="2804552"/>
          </a:xfrm>
          <a:prstGeom prst="rect">
            <a:avLst/>
          </a:prstGeom>
        </p:spPr>
      </p:pic>
      <p:pic>
        <p:nvPicPr>
          <p:cNvPr id="4" name="Picture 3">
            <a:extLst>
              <a:ext uri="{FF2B5EF4-FFF2-40B4-BE49-F238E27FC236}">
                <a16:creationId xmlns:a16="http://schemas.microsoft.com/office/drawing/2014/main" xmlns="" id="{1C742F54-4E3D-C54C-9F24-2B38E48156A6}"/>
              </a:ext>
            </a:extLst>
          </p:cNvPr>
          <p:cNvPicPr>
            <a:picLocks noChangeAspect="1"/>
          </p:cNvPicPr>
          <p:nvPr/>
        </p:nvPicPr>
        <p:blipFill>
          <a:blip r:embed="rId3"/>
          <a:stretch>
            <a:fillRect/>
          </a:stretch>
        </p:blipFill>
        <p:spPr>
          <a:xfrm>
            <a:off x="4173614" y="1194353"/>
            <a:ext cx="4283534" cy="2855689"/>
          </a:xfrm>
          <a:prstGeom prst="rect">
            <a:avLst/>
          </a:prstGeom>
        </p:spPr>
      </p:pic>
      <p:sp>
        <p:nvSpPr>
          <p:cNvPr id="5" name="Rectangle 4"/>
          <p:cNvSpPr/>
          <p:nvPr/>
        </p:nvSpPr>
        <p:spPr>
          <a:xfrm>
            <a:off x="500550" y="4155565"/>
            <a:ext cx="3457248" cy="923330"/>
          </a:xfrm>
          <a:prstGeom prst="rect">
            <a:avLst/>
          </a:prstGeom>
        </p:spPr>
        <p:txBody>
          <a:bodyPr wrap="square">
            <a:spAutoFit/>
          </a:bodyPr>
          <a:lstStyle/>
          <a:p>
            <a:pPr lvl="0" algn="ctr"/>
            <a:r>
              <a:rPr lang="en-US" dirty="0">
                <a:solidFill>
                  <a:prstClr val="black"/>
                </a:solidFill>
                <a:latin typeface="Helvetica" charset="0"/>
                <a:ea typeface="Helvetica" charset="0"/>
                <a:cs typeface="Helvetica" charset="0"/>
              </a:rPr>
              <a:t>Portrait stories tell us a lot about the individual but much less about what surrounds them. </a:t>
            </a:r>
          </a:p>
        </p:txBody>
      </p:sp>
      <p:sp>
        <p:nvSpPr>
          <p:cNvPr id="6" name="Rectangle 5"/>
          <p:cNvSpPr/>
          <p:nvPr/>
        </p:nvSpPr>
        <p:spPr>
          <a:xfrm>
            <a:off x="4173614" y="4107430"/>
            <a:ext cx="4283533" cy="738664"/>
          </a:xfrm>
          <a:prstGeom prst="rect">
            <a:avLst/>
          </a:prstGeom>
        </p:spPr>
        <p:txBody>
          <a:bodyPr wrap="square">
            <a:spAutoFit/>
          </a:bodyPr>
          <a:lstStyle/>
          <a:p>
            <a:pPr lvl="0" algn="ctr"/>
            <a:r>
              <a:rPr lang="en-US" dirty="0">
                <a:solidFill>
                  <a:prstClr val="black"/>
                </a:solidFill>
                <a:latin typeface="Helvetica" charset="0"/>
                <a:ea typeface="Helvetica" charset="0"/>
                <a:cs typeface="Helvetica" charset="0"/>
              </a:rPr>
              <a:t>Landscape stories show more of the environment around the person, including the systems and structures that surround them.</a:t>
            </a:r>
          </a:p>
        </p:txBody>
      </p:sp>
    </p:spTree>
    <p:extLst>
      <p:ext uri="{BB962C8B-B14F-4D97-AF65-F5344CB8AC3E}">
        <p14:creationId xmlns:p14="http://schemas.microsoft.com/office/powerpoint/2010/main" val="1769200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are effective messengers and storytellers? </a:t>
            </a:r>
          </a:p>
        </p:txBody>
      </p:sp>
      <p:sp>
        <p:nvSpPr>
          <p:cNvPr id="3" name="Text Placeholder 2"/>
          <p:cNvSpPr>
            <a:spLocks noGrp="1"/>
          </p:cNvSpPr>
          <p:nvPr>
            <p:ph type="body" idx="1"/>
          </p:nvPr>
        </p:nvSpPr>
        <p:spPr/>
        <p:txBody>
          <a:bodyPr/>
          <a:lstStyle/>
          <a:p>
            <a:r>
              <a:rPr lang="en-US" sz="2000" dirty="0">
                <a:solidFill>
                  <a:srgbClr val="000000"/>
                </a:solidFill>
                <a:latin typeface="Oswald SemiBold"/>
                <a:ea typeface="Oswald SemiBold"/>
                <a:cs typeface="Oswald SemiBold"/>
                <a:sym typeface="Oswald SemiBold"/>
              </a:rPr>
              <a:t>Your overall strategy will shape who is an important messenger </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Authentic voices</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Able to illustrate landscape</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Willing and ready to tell their story</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Connect to community organizing groups</a:t>
            </a:r>
          </a:p>
          <a:p>
            <a:endParaRPr lang="en-US" sz="2200" dirty="0"/>
          </a:p>
        </p:txBody>
      </p:sp>
    </p:spTree>
    <p:extLst>
      <p:ext uri="{BB962C8B-B14F-4D97-AF65-F5344CB8AC3E}">
        <p14:creationId xmlns:p14="http://schemas.microsoft.com/office/powerpoint/2010/main" val="809733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Alternative messengers</a:t>
            </a:r>
          </a:p>
        </p:txBody>
      </p:sp>
      <p:sp>
        <p:nvSpPr>
          <p:cNvPr id="3" name="Text Placeholder 2"/>
          <p:cNvSpPr>
            <a:spLocks noGrp="1"/>
          </p:cNvSpPr>
          <p:nvPr>
            <p:ph type="body" idx="1"/>
          </p:nvPr>
        </p:nvSpPr>
        <p:spPr/>
        <p:txBody>
          <a:bodyPr/>
          <a:lstStyle/>
          <a:p>
            <a:r>
              <a:rPr lang="en-US" sz="2000" dirty="0">
                <a:solidFill>
                  <a:srgbClr val="000000"/>
                </a:solidFill>
                <a:latin typeface="Oswald SemiBold"/>
                <a:ea typeface="Oswald SemiBold"/>
                <a:cs typeface="Oswald SemiBold"/>
                <a:sym typeface="Oswald SemiBold"/>
              </a:rPr>
              <a:t>Aggregate stories</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Staff stories</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Use stories from comments submitted to the Department of Homeland Security</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Use Protecting Immigrant Family (PIF) resources</a:t>
            </a:r>
          </a:p>
          <a:p>
            <a:endParaRPr lang="en-US" sz="2000" dirty="0">
              <a:solidFill>
                <a:srgbClr val="000000"/>
              </a:solidFill>
              <a:latin typeface="Oswald SemiBold"/>
              <a:ea typeface="Oswald SemiBold"/>
              <a:cs typeface="Oswald SemiBold"/>
              <a:sym typeface="Oswald SemiBold"/>
            </a:endParaRPr>
          </a:p>
          <a:p>
            <a:r>
              <a:rPr lang="en-US" sz="2000" dirty="0">
                <a:solidFill>
                  <a:srgbClr val="000000"/>
                </a:solidFill>
                <a:latin typeface="Oswald SemiBold"/>
                <a:ea typeface="Oswald SemiBold"/>
                <a:cs typeface="Oswald SemiBold"/>
                <a:sym typeface="Oswald SemiBold"/>
              </a:rPr>
              <a:t>Use institutions as characters in stories</a:t>
            </a:r>
            <a:endParaRPr lang="en-US" sz="2000" dirty="0"/>
          </a:p>
        </p:txBody>
      </p:sp>
    </p:spTree>
    <p:extLst>
      <p:ext uri="{BB962C8B-B14F-4D97-AF65-F5344CB8AC3E}">
        <p14:creationId xmlns:p14="http://schemas.microsoft.com/office/powerpoint/2010/main" val="1826840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Who is your audience? </a:t>
            </a:r>
          </a:p>
        </p:txBody>
      </p:sp>
      <p:sp>
        <p:nvSpPr>
          <p:cNvPr id="3" name="Text Placeholder 2"/>
          <p:cNvSpPr>
            <a:spLocks noGrp="1"/>
          </p:cNvSpPr>
          <p:nvPr>
            <p:ph type="body" idx="1"/>
          </p:nvPr>
        </p:nvSpPr>
        <p:spPr/>
        <p:txBody>
          <a:bodyPr/>
          <a:lstStyle/>
          <a:p>
            <a:r>
              <a:rPr lang="en-US" sz="2400" dirty="0">
                <a:solidFill>
                  <a:srgbClr val="000000"/>
                </a:solidFill>
                <a:latin typeface="Oswald SemiBold"/>
                <a:ea typeface="Oswald SemiBold"/>
                <a:cs typeface="Oswald SemiBold"/>
                <a:sym typeface="Oswald SemiBold"/>
              </a:rPr>
              <a:t>Tie it back to your overall strategy</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What do you want your audience to think or feel, and ultimately do, after they hear the story? </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How will you reach your audience? </a:t>
            </a:r>
            <a:endParaRPr lang="en-US" sz="2400" dirty="0"/>
          </a:p>
        </p:txBody>
      </p:sp>
    </p:spTree>
    <p:extLst>
      <p:ext uri="{BB962C8B-B14F-4D97-AF65-F5344CB8AC3E}">
        <p14:creationId xmlns:p14="http://schemas.microsoft.com/office/powerpoint/2010/main" val="25897903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Media advocacy summary</a:t>
            </a:r>
          </a:p>
        </p:txBody>
      </p:sp>
      <p:sp>
        <p:nvSpPr>
          <p:cNvPr id="3" name="Text Placeholder 2"/>
          <p:cNvSpPr>
            <a:spLocks noGrp="1"/>
          </p:cNvSpPr>
          <p:nvPr>
            <p:ph type="body" idx="1"/>
          </p:nvPr>
        </p:nvSpPr>
        <p:spPr/>
        <p:txBody>
          <a:bodyPr/>
          <a:lstStyle/>
          <a:p>
            <a:pPr>
              <a:spcBef>
                <a:spcPts val="600"/>
              </a:spcBef>
              <a:spcAft>
                <a:spcPts val="1200"/>
              </a:spcAft>
            </a:pPr>
            <a:r>
              <a:rPr lang="en-US" sz="2400" dirty="0">
                <a:solidFill>
                  <a:srgbClr val="000000"/>
                </a:solidFill>
                <a:latin typeface="Oswald SemiBold"/>
                <a:ea typeface="Oswald SemiBold"/>
                <a:cs typeface="Oswald SemiBold"/>
                <a:sym typeface="Oswald SemiBold"/>
              </a:rPr>
              <a:t>Use the Layers of Strategy</a:t>
            </a:r>
          </a:p>
          <a:p>
            <a:pPr>
              <a:spcBef>
                <a:spcPts val="600"/>
              </a:spcBef>
              <a:spcAft>
                <a:spcPts val="1200"/>
              </a:spcAft>
            </a:pPr>
            <a:r>
              <a:rPr lang="en-US" sz="2400" dirty="0">
                <a:solidFill>
                  <a:srgbClr val="000000"/>
                </a:solidFill>
                <a:latin typeface="Oswald SemiBold"/>
                <a:ea typeface="Oswald SemiBold"/>
                <a:cs typeface="Oswald SemiBold"/>
                <a:sym typeface="Oswald SemiBold"/>
              </a:rPr>
              <a:t>Start with your Overall Strategy</a:t>
            </a:r>
          </a:p>
          <a:p>
            <a:pPr>
              <a:spcBef>
                <a:spcPts val="600"/>
              </a:spcBef>
              <a:spcAft>
                <a:spcPts val="1200"/>
              </a:spcAft>
            </a:pPr>
            <a:r>
              <a:rPr lang="en-US" sz="2400" dirty="0">
                <a:solidFill>
                  <a:srgbClr val="000000"/>
                </a:solidFill>
                <a:latin typeface="Oswald SemiBold"/>
                <a:ea typeface="Oswald SemiBold"/>
                <a:cs typeface="Oswald SemiBold"/>
                <a:sym typeface="Oswald SemiBold"/>
              </a:rPr>
              <a:t>Build in time for developing a strong media strategy</a:t>
            </a:r>
          </a:p>
          <a:p>
            <a:pPr>
              <a:spcBef>
                <a:spcPts val="600"/>
              </a:spcBef>
              <a:spcAft>
                <a:spcPts val="1200"/>
              </a:spcAft>
            </a:pPr>
            <a:r>
              <a:rPr lang="en-US" sz="2400" dirty="0">
                <a:solidFill>
                  <a:srgbClr val="000000"/>
                </a:solidFill>
                <a:latin typeface="Oswald SemiBold"/>
                <a:ea typeface="Oswald SemiBold"/>
                <a:cs typeface="Oswald SemiBold"/>
                <a:sym typeface="Oswald SemiBold"/>
              </a:rPr>
              <a:t>Make sure messages name the problem, emphasize the solution, and lead with values</a:t>
            </a:r>
          </a:p>
          <a:p>
            <a:pPr>
              <a:spcBef>
                <a:spcPts val="600"/>
              </a:spcBef>
              <a:spcAft>
                <a:spcPts val="1200"/>
              </a:spcAft>
            </a:pPr>
            <a:r>
              <a:rPr lang="en-US" sz="2400" dirty="0">
                <a:solidFill>
                  <a:srgbClr val="000000"/>
                </a:solidFill>
                <a:latin typeface="Oswald SemiBold"/>
                <a:ea typeface="Oswald SemiBold"/>
                <a:cs typeface="Oswald SemiBold"/>
                <a:sym typeface="Oswald SemiBold"/>
              </a:rPr>
              <a:t>Move from the portrait to the landscape</a:t>
            </a:r>
          </a:p>
        </p:txBody>
      </p:sp>
    </p:spTree>
    <p:extLst>
      <p:ext uri="{BB962C8B-B14F-4D97-AF65-F5344CB8AC3E}">
        <p14:creationId xmlns:p14="http://schemas.microsoft.com/office/powerpoint/2010/main" val="1400878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42" y="692575"/>
            <a:ext cx="8411157" cy="2875800"/>
          </a:xfrm>
        </p:spPr>
        <p:txBody>
          <a:bodyPr/>
          <a:lstStyle/>
          <a:p>
            <a:r>
              <a:rPr lang="en-US" sz="4400" dirty="0"/>
              <a:t/>
            </a:r>
            <a:br>
              <a:rPr lang="en-US" sz="4400" dirty="0"/>
            </a:br>
            <a:r>
              <a:rPr lang="en-US" sz="4400" dirty="0"/>
              <a:t>Story Telling on Public Charge</a:t>
            </a:r>
            <a:r>
              <a:rPr lang="en-US" dirty="0"/>
              <a:t/>
            </a:r>
            <a:br>
              <a:rPr lang="en-US" dirty="0"/>
            </a:br>
            <a:r>
              <a:rPr lang="en-US" sz="2800" b="0" dirty="0">
                <a:ea typeface="ヒラギノ角ゴ Pro W3" charset="0"/>
              </a:rPr>
              <a:t/>
            </a:r>
            <a:br>
              <a:rPr lang="en-US" sz="2800" b="0" dirty="0">
                <a:ea typeface="ヒラギノ角ゴ Pro W3" charset="0"/>
              </a:rPr>
            </a:br>
            <a:endParaRPr lang="en-US" sz="2800" b="0" dirty="0"/>
          </a:p>
        </p:txBody>
      </p:sp>
    </p:spTree>
    <p:extLst>
      <p:ext uri="{BB962C8B-B14F-4D97-AF65-F5344CB8AC3E}">
        <p14:creationId xmlns:p14="http://schemas.microsoft.com/office/powerpoint/2010/main" val="11760177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prstGeom prst="rect">
            <a:avLst/>
          </a:prstGeom>
        </p:spPr>
        <p:txBody>
          <a:bodyPr spcFirstLastPara="1" wrap="square" lIns="91425" tIns="91425" rIns="91425" bIns="91425" anchor="ctr" anchorCtr="0">
            <a:noAutofit/>
          </a:bodyPr>
          <a:lstStyle/>
          <a:p>
            <a:r>
              <a:rPr lang="en-US" sz="4000" b="1" dirty="0">
                <a:solidFill>
                  <a:srgbClr val="000000"/>
                </a:solidFill>
              </a:rPr>
              <a:t>The power of stories</a:t>
            </a:r>
            <a:r>
              <a:rPr lang="en-US" b="1" dirty="0">
                <a:solidFill>
                  <a:srgbClr val="000000"/>
                </a:solidFill>
              </a:rPr>
              <a:t/>
            </a:r>
            <a:br>
              <a:rPr lang="en-US" b="1" dirty="0">
                <a:solidFill>
                  <a:srgbClr val="000000"/>
                </a:solidFill>
              </a:rPr>
            </a:br>
            <a:r>
              <a:rPr lang="en-US" dirty="0">
                <a:solidFill>
                  <a:srgbClr val="000000"/>
                </a:solidFill>
              </a:rPr>
              <a:t/>
            </a:r>
            <a:br>
              <a:rPr lang="en-US" dirty="0">
                <a:solidFill>
                  <a:srgbClr val="000000"/>
                </a:solidFill>
              </a:rPr>
            </a:br>
            <a:r>
              <a:rPr lang="en-US" sz="2400" b="0" dirty="0">
                <a:solidFill>
                  <a:srgbClr val="000000"/>
                </a:solidFill>
              </a:rPr>
              <a:t>“If you can write a nation’s stories you needn’t worry about who makes its laws.” </a:t>
            </a:r>
            <a:br>
              <a:rPr lang="en-US" sz="2400" b="0" dirty="0">
                <a:solidFill>
                  <a:srgbClr val="000000"/>
                </a:solidFill>
              </a:rPr>
            </a:br>
            <a:r>
              <a:rPr lang="en-US" sz="2400" b="0" dirty="0">
                <a:solidFill>
                  <a:srgbClr val="000000"/>
                </a:solidFill>
              </a:rPr>
              <a:t>			-- George </a:t>
            </a:r>
            <a:r>
              <a:rPr lang="en-US" sz="2400" b="0" dirty="0" err="1">
                <a:solidFill>
                  <a:srgbClr val="000000"/>
                </a:solidFill>
              </a:rPr>
              <a:t>Gerbner</a:t>
            </a:r>
            <a:r>
              <a:rPr lang="en-US" sz="2400" b="0" dirty="0">
                <a:solidFill>
                  <a:srgbClr val="000000"/>
                </a:solidFill>
              </a:rPr>
              <a:t>, 1987</a:t>
            </a:r>
          </a:p>
        </p:txBody>
      </p:sp>
    </p:spTree>
    <p:extLst>
      <p:ext uri="{BB962C8B-B14F-4D97-AF65-F5344CB8AC3E}">
        <p14:creationId xmlns:p14="http://schemas.microsoft.com/office/powerpoint/2010/main" val="277990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Working with messengers</a:t>
            </a:r>
          </a:p>
        </p:txBody>
      </p:sp>
      <p:sp>
        <p:nvSpPr>
          <p:cNvPr id="3" name="Text Placeholder 2"/>
          <p:cNvSpPr>
            <a:spLocks noGrp="1"/>
          </p:cNvSpPr>
          <p:nvPr>
            <p:ph type="body" idx="1"/>
          </p:nvPr>
        </p:nvSpPr>
        <p:spPr/>
        <p:txBody>
          <a:bodyPr/>
          <a:lstStyle/>
          <a:p>
            <a:r>
              <a:rPr lang="en-US" sz="2400" dirty="0">
                <a:solidFill>
                  <a:srgbClr val="000000"/>
                </a:solidFill>
                <a:latin typeface="Oswald SemiBold"/>
                <a:ea typeface="Oswald SemiBold"/>
                <a:cs typeface="Oswald SemiBold"/>
                <a:sym typeface="Oswald SemiBold"/>
              </a:rPr>
              <a:t>What capacity do we have to collect and share stories and support storytellers?</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What format will work best for collecting stories? </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What questions will we ask to align with our overall strategy? </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How can we protect data/stories to ensure privacy? </a:t>
            </a:r>
            <a:endParaRPr lang="en-US" sz="2400" dirty="0"/>
          </a:p>
        </p:txBody>
      </p:sp>
    </p:spTree>
    <p:extLst>
      <p:ext uri="{BB962C8B-B14F-4D97-AF65-F5344CB8AC3E}">
        <p14:creationId xmlns:p14="http://schemas.microsoft.com/office/powerpoint/2010/main" val="295861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562" y="98177"/>
            <a:ext cx="8295600" cy="572700"/>
          </a:xfrm>
        </p:spPr>
        <p:txBody>
          <a:bodyPr/>
          <a:lstStyle/>
          <a:p>
            <a:r>
              <a:rPr lang="en-US" b="1" dirty="0"/>
              <a:t>Working with messengers</a:t>
            </a:r>
          </a:p>
        </p:txBody>
      </p:sp>
      <p:sp>
        <p:nvSpPr>
          <p:cNvPr id="3" name="Text Placeholder 2"/>
          <p:cNvSpPr>
            <a:spLocks noGrp="1"/>
          </p:cNvSpPr>
          <p:nvPr>
            <p:ph type="body" idx="1"/>
          </p:nvPr>
        </p:nvSpPr>
        <p:spPr>
          <a:xfrm>
            <a:off x="379134" y="670877"/>
            <a:ext cx="8764866" cy="3019872"/>
          </a:xfrm>
        </p:spPr>
        <p:txBody>
          <a:bodyPr/>
          <a:lstStyle/>
          <a:p>
            <a:r>
              <a:rPr lang="en-US" sz="2000" dirty="0">
                <a:solidFill>
                  <a:srgbClr val="000000"/>
                </a:solidFill>
                <a:latin typeface="Oswald SemiBold"/>
                <a:ea typeface="Oswald SemiBold"/>
                <a:cs typeface="Oswald SemiBold"/>
                <a:sym typeface="Oswald SemiBold"/>
              </a:rPr>
              <a:t> Minimize the amount of participant information collected</a:t>
            </a:r>
          </a:p>
          <a:p>
            <a:pPr lvl="1">
              <a:spcBef>
                <a:spcPts val="0"/>
              </a:spcBef>
            </a:pPr>
            <a:r>
              <a:rPr lang="en-US" sz="1800" dirty="0">
                <a:solidFill>
                  <a:srgbClr val="000000"/>
                </a:solidFill>
                <a:latin typeface="Oswald SemiBold"/>
                <a:ea typeface="Oswald SemiBold"/>
                <a:cs typeface="Oswald SemiBold"/>
                <a:sym typeface="Oswald SemiBold"/>
              </a:rPr>
              <a:t>You may not need more than a first name and contact info to provide reminders</a:t>
            </a:r>
          </a:p>
          <a:p>
            <a:pPr lvl="1">
              <a:spcBef>
                <a:spcPts val="0"/>
              </a:spcBef>
            </a:pPr>
            <a:r>
              <a:rPr lang="en-US" sz="1800" dirty="0">
                <a:solidFill>
                  <a:srgbClr val="000000"/>
                </a:solidFill>
                <a:latin typeface="Oswald SemiBold"/>
                <a:ea typeface="Oswald SemiBold"/>
                <a:cs typeface="Oswald SemiBold"/>
                <a:sym typeface="Oswald SemiBold"/>
              </a:rPr>
              <a:t>If providing incentives, use a gift card and hand out at interview/focus group </a:t>
            </a:r>
          </a:p>
          <a:p>
            <a:r>
              <a:rPr lang="en-US" sz="2000" dirty="0">
                <a:solidFill>
                  <a:srgbClr val="000000"/>
                </a:solidFill>
                <a:latin typeface="Oswald SemiBold"/>
                <a:ea typeface="Oswald SemiBold"/>
                <a:cs typeface="Oswald SemiBold"/>
                <a:sym typeface="Oswald SemiBold"/>
              </a:rPr>
              <a:t>Use pseudonyms when reporting results</a:t>
            </a:r>
          </a:p>
          <a:p>
            <a:r>
              <a:rPr lang="en-US" sz="2000" dirty="0">
                <a:solidFill>
                  <a:srgbClr val="000000"/>
                </a:solidFill>
                <a:latin typeface="Oswald SemiBold"/>
                <a:ea typeface="Oswald SemiBold"/>
                <a:cs typeface="Oswald SemiBold"/>
                <a:sym typeface="Oswald SemiBold"/>
              </a:rPr>
              <a:t>Maintain confidentiality of any participant’s information </a:t>
            </a:r>
          </a:p>
          <a:p>
            <a:r>
              <a:rPr lang="en-US" sz="2000" dirty="0">
                <a:solidFill>
                  <a:srgbClr val="000000"/>
                </a:solidFill>
                <a:latin typeface="Oswald SemiBold"/>
                <a:ea typeface="Oswald SemiBold"/>
                <a:cs typeface="Oswald SemiBold"/>
                <a:sym typeface="Oswald SemiBold"/>
              </a:rPr>
              <a:t>Consider destroying participant information after collecting stories</a:t>
            </a:r>
          </a:p>
          <a:p>
            <a:r>
              <a:rPr lang="en-US" sz="2000" dirty="0">
                <a:solidFill>
                  <a:srgbClr val="000000"/>
                </a:solidFill>
                <a:latin typeface="Oswald SemiBold"/>
                <a:ea typeface="Oswald SemiBold"/>
                <a:cs typeface="Oswald SemiBold"/>
                <a:sym typeface="Oswald SemiBold"/>
              </a:rPr>
              <a:t>Consider destroying recordings once they are transcribed or the report is completed </a:t>
            </a:r>
          </a:p>
          <a:p>
            <a:pPr lvl="1"/>
            <a:r>
              <a:rPr lang="en-US" sz="1600" i="1" dirty="0">
                <a:solidFill>
                  <a:srgbClr val="000000"/>
                </a:solidFill>
                <a:latin typeface="Oswald SemiBold"/>
                <a:ea typeface="Oswald SemiBold"/>
                <a:cs typeface="Oswald SemiBold"/>
                <a:sym typeface="Oswald SemiBold"/>
              </a:rPr>
              <a:t>From Protecting Immigrant Families webinar on “How Community-Based Organizations Can Help Document the Chilling Effects from the Public </a:t>
            </a:r>
            <a:r>
              <a:rPr lang="en-US" sz="1600" i="1" dirty="0" smtClean="0">
                <a:solidFill>
                  <a:srgbClr val="000000"/>
                </a:solidFill>
                <a:latin typeface="Oswald SemiBold"/>
                <a:ea typeface="Oswald SemiBold"/>
                <a:cs typeface="Oswald SemiBold"/>
                <a:sym typeface="Oswald SemiBold"/>
              </a:rPr>
              <a:t>Charge </a:t>
            </a:r>
            <a:r>
              <a:rPr lang="en-US" sz="1600" i="1" dirty="0">
                <a:solidFill>
                  <a:srgbClr val="000000"/>
                </a:solidFill>
                <a:latin typeface="Oswald SemiBold"/>
                <a:ea typeface="Oswald SemiBold"/>
                <a:cs typeface="Oswald SemiBold"/>
                <a:sym typeface="Oswald SemiBold"/>
              </a:rPr>
              <a:t>Regulation” </a:t>
            </a:r>
          </a:p>
        </p:txBody>
      </p:sp>
    </p:spTree>
    <p:extLst>
      <p:ext uri="{BB962C8B-B14F-4D97-AF65-F5344CB8AC3E}">
        <p14:creationId xmlns:p14="http://schemas.microsoft.com/office/powerpoint/2010/main" val="2617574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Storytelling summary</a:t>
            </a:r>
          </a:p>
        </p:txBody>
      </p:sp>
      <p:sp>
        <p:nvSpPr>
          <p:cNvPr id="3" name="Text Placeholder 2"/>
          <p:cNvSpPr>
            <a:spLocks noGrp="1"/>
          </p:cNvSpPr>
          <p:nvPr>
            <p:ph type="body" idx="1"/>
          </p:nvPr>
        </p:nvSpPr>
        <p:spPr/>
        <p:txBody>
          <a:bodyPr/>
          <a:lstStyle/>
          <a:p>
            <a:r>
              <a:rPr lang="en-US" sz="2400" dirty="0">
                <a:solidFill>
                  <a:srgbClr val="000000"/>
                </a:solidFill>
                <a:latin typeface="Oswald SemiBold"/>
                <a:ea typeface="Oswald SemiBold"/>
                <a:cs typeface="Oswald SemiBold"/>
                <a:sym typeface="Oswald SemiBold"/>
              </a:rPr>
              <a:t>Start with the Layers of Strategy</a:t>
            </a:r>
          </a:p>
          <a:p>
            <a:endParaRPr lang="en-US" sz="2400"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Use stories with values, solutions, and that connect to the landscape</a:t>
            </a:r>
          </a:p>
          <a:p>
            <a:endParaRPr lang="en-US" sz="2400" b="1" dirty="0">
              <a:solidFill>
                <a:srgbClr val="000000"/>
              </a:solidFill>
              <a:latin typeface="Oswald SemiBold"/>
              <a:ea typeface="Oswald SemiBold"/>
              <a:cs typeface="Oswald SemiBold"/>
              <a:sym typeface="Oswald SemiBold"/>
            </a:endParaRPr>
          </a:p>
          <a:p>
            <a:r>
              <a:rPr lang="en-US" sz="2400" dirty="0">
                <a:solidFill>
                  <a:srgbClr val="000000"/>
                </a:solidFill>
                <a:latin typeface="Oswald SemiBold"/>
                <a:ea typeface="Oswald SemiBold"/>
                <a:cs typeface="Oswald SemiBold"/>
                <a:sym typeface="Oswald SemiBold"/>
              </a:rPr>
              <a:t>Assess your capacity to collect and share stories and/or support messengers and tailor your approach to your capacity </a:t>
            </a:r>
            <a:endParaRPr lang="en-US" sz="2000" dirty="0">
              <a:solidFill>
                <a:srgbClr val="000000"/>
              </a:solidFill>
              <a:latin typeface="Oswald SemiBold"/>
              <a:ea typeface="Oswald SemiBold"/>
              <a:cs typeface="Oswald SemiBold"/>
              <a:sym typeface="Oswald SemiBold"/>
            </a:endParaRPr>
          </a:p>
        </p:txBody>
      </p:sp>
    </p:spTree>
    <p:extLst>
      <p:ext uri="{BB962C8B-B14F-4D97-AF65-F5344CB8AC3E}">
        <p14:creationId xmlns:p14="http://schemas.microsoft.com/office/powerpoint/2010/main" val="4272700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xfrm>
            <a:off x="527571" y="1254741"/>
            <a:ext cx="7892151" cy="2634018"/>
          </a:xfrm>
          <a:prstGeom prst="rect">
            <a:avLst/>
          </a:prstGeom>
        </p:spPr>
        <p:txBody>
          <a:bodyPr spcFirstLastPara="1" wrap="square" lIns="91425" tIns="91425" rIns="91425" bIns="91425" anchor="ctr" anchorCtr="0">
            <a:noAutofit/>
          </a:bodyPr>
          <a:lstStyle/>
          <a:p>
            <a:pPr lvl="0"/>
            <a:r>
              <a:rPr lang="en-US" sz="2800" b="1" dirty="0">
                <a:solidFill>
                  <a:srgbClr val="000000"/>
                </a:solidFill>
              </a:rPr>
              <a:t>Training objectives</a:t>
            </a:r>
            <a:r>
              <a:rPr lang="en-US" dirty="0">
                <a:solidFill>
                  <a:srgbClr val="000000"/>
                </a:solidFill>
              </a:rPr>
              <a:t/>
            </a:r>
            <a:br>
              <a:rPr lang="en-US" dirty="0">
                <a:solidFill>
                  <a:srgbClr val="000000"/>
                </a:solidFill>
              </a:rPr>
            </a:br>
            <a:r>
              <a:rPr lang="en-US" b="0" dirty="0">
                <a:solidFill>
                  <a:srgbClr val="000000"/>
                </a:solidFill>
              </a:rPr>
              <a:t>	</a:t>
            </a:r>
            <a:r>
              <a:rPr lang="en-US" sz="2400" b="0" dirty="0">
                <a:solidFill>
                  <a:srgbClr val="000000"/>
                </a:solidFill>
              </a:rPr>
              <a:t>Clarify your </a:t>
            </a:r>
            <a:r>
              <a:rPr lang="en-US" sz="2400" dirty="0">
                <a:solidFill>
                  <a:srgbClr val="000000"/>
                </a:solidFill>
              </a:rPr>
              <a:t>overall and media strategies</a:t>
            </a:r>
            <a:r>
              <a:rPr lang="en-US" sz="2400" b="0" dirty="0">
                <a:solidFill>
                  <a:srgbClr val="000000"/>
                </a:solidFill>
              </a:rPr>
              <a:t> and 	develop </a:t>
            </a:r>
            <a:r>
              <a:rPr lang="en-US" sz="2400" dirty="0">
                <a:solidFill>
                  <a:srgbClr val="000000"/>
                </a:solidFill>
              </a:rPr>
              <a:t>strategic messages </a:t>
            </a:r>
            <a:r>
              <a:rPr lang="en-US" sz="2400" b="0" dirty="0">
                <a:solidFill>
                  <a:srgbClr val="000000"/>
                </a:solidFill>
              </a:rPr>
              <a:t>for advocacy</a:t>
            </a:r>
            <a:br>
              <a:rPr lang="en-US" sz="2400" b="0" dirty="0">
                <a:solidFill>
                  <a:srgbClr val="000000"/>
                </a:solidFill>
              </a:rPr>
            </a:br>
            <a:r>
              <a:rPr lang="en-US" sz="2400" b="0" dirty="0">
                <a:solidFill>
                  <a:srgbClr val="000000"/>
                </a:solidFill>
              </a:rPr>
              <a:t/>
            </a:r>
            <a:br>
              <a:rPr lang="en-US" sz="2400" b="0" dirty="0">
                <a:solidFill>
                  <a:srgbClr val="000000"/>
                </a:solidFill>
              </a:rPr>
            </a:br>
            <a:r>
              <a:rPr lang="en-US" sz="2400" b="0" dirty="0">
                <a:solidFill>
                  <a:srgbClr val="000000"/>
                </a:solidFill>
              </a:rPr>
              <a:t>	Use </a:t>
            </a:r>
            <a:r>
              <a:rPr lang="en-US" sz="2400" dirty="0">
                <a:solidFill>
                  <a:srgbClr val="000000"/>
                </a:solidFill>
              </a:rPr>
              <a:t>language </a:t>
            </a:r>
            <a:r>
              <a:rPr lang="en-US" sz="2400" b="0" dirty="0">
                <a:solidFill>
                  <a:srgbClr val="000000"/>
                </a:solidFill>
              </a:rPr>
              <a:t>that supports your 	strategies on the public charge rule</a:t>
            </a:r>
            <a:br>
              <a:rPr lang="en-US" sz="2400" b="0" dirty="0">
                <a:solidFill>
                  <a:srgbClr val="000000"/>
                </a:solidFill>
              </a:rPr>
            </a:br>
            <a:r>
              <a:rPr lang="en-US" sz="2400" b="0" dirty="0">
                <a:solidFill>
                  <a:srgbClr val="000000"/>
                </a:solidFill>
              </a:rPr>
              <a:t/>
            </a:r>
            <a:br>
              <a:rPr lang="en-US" sz="2400" b="0" dirty="0">
                <a:solidFill>
                  <a:srgbClr val="000000"/>
                </a:solidFill>
              </a:rPr>
            </a:br>
            <a:r>
              <a:rPr lang="en-US" sz="2400" b="0" dirty="0">
                <a:solidFill>
                  <a:srgbClr val="000000"/>
                </a:solidFill>
              </a:rPr>
              <a:t>	Clarify why and how we can effectively use 	</a:t>
            </a:r>
            <a:r>
              <a:rPr lang="en-US" sz="2400" dirty="0">
                <a:solidFill>
                  <a:srgbClr val="000000"/>
                </a:solidFill>
              </a:rPr>
              <a:t>stories </a:t>
            </a:r>
            <a:r>
              <a:rPr lang="en-US" sz="2400" b="0" dirty="0">
                <a:solidFill>
                  <a:srgbClr val="000000"/>
                </a:solidFill>
              </a:rPr>
              <a:t/>
            </a:r>
            <a:br>
              <a:rPr lang="en-US" sz="2400" b="0" dirty="0">
                <a:solidFill>
                  <a:srgbClr val="000000"/>
                </a:solidFill>
              </a:rPr>
            </a:br>
            <a:r>
              <a:rPr lang="en-US" sz="2400" b="0" dirty="0">
                <a:solidFill>
                  <a:srgbClr val="000000"/>
                </a:solidFill>
              </a:rPr>
              <a:t/>
            </a:r>
            <a:br>
              <a:rPr lang="en-US" sz="2400" b="0" dirty="0">
                <a:solidFill>
                  <a:srgbClr val="000000"/>
                </a:solidFill>
              </a:rPr>
            </a:br>
            <a:r>
              <a:rPr lang="en-US" sz="2400" b="0" dirty="0">
                <a:solidFill>
                  <a:srgbClr val="000000"/>
                </a:solidFill>
              </a:rPr>
              <a:t>	Describe </a:t>
            </a:r>
            <a:r>
              <a:rPr lang="en-US" sz="2400" dirty="0">
                <a:solidFill>
                  <a:srgbClr val="000000"/>
                </a:solidFill>
              </a:rPr>
              <a:t>concerns and considerations </a:t>
            </a:r>
            <a:r>
              <a:rPr lang="en-US" sz="2400" b="0" dirty="0">
                <a:solidFill>
                  <a:srgbClr val="000000"/>
                </a:solidFill>
              </a:rPr>
              <a:t>for 	collecting and sharing stories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94" y="1311554"/>
            <a:ext cx="8411157" cy="2875800"/>
          </a:xfrm>
        </p:spPr>
        <p:txBody>
          <a:bodyPr/>
          <a:lstStyle/>
          <a:p>
            <a:r>
              <a:rPr lang="en-US" sz="4400" dirty="0"/>
              <a:t/>
            </a:r>
            <a:br>
              <a:rPr lang="en-US" sz="4400" dirty="0"/>
            </a:br>
            <a:r>
              <a:rPr lang="en-US" sz="4400" dirty="0"/>
              <a:t>Tips for communicating about public charge</a:t>
            </a:r>
            <a:r>
              <a:rPr lang="en-US" dirty="0"/>
              <a:t/>
            </a:r>
            <a:br>
              <a:rPr lang="en-US" dirty="0"/>
            </a:br>
            <a:r>
              <a:rPr lang="en-US" sz="2800" b="0" dirty="0">
                <a:ea typeface="ヒラギノ角ゴ Pro W3" charset="0"/>
              </a:rPr>
              <a:t/>
            </a:r>
            <a:br>
              <a:rPr lang="en-US" sz="2800" b="0" dirty="0">
                <a:ea typeface="ヒラギノ角ゴ Pro W3" charset="0"/>
              </a:rPr>
            </a:br>
            <a:endParaRPr lang="en-US" sz="2800" b="0" dirty="0"/>
          </a:p>
        </p:txBody>
      </p:sp>
    </p:spTree>
    <p:extLst>
      <p:ext uri="{BB962C8B-B14F-4D97-AF65-F5344CB8AC3E}">
        <p14:creationId xmlns:p14="http://schemas.microsoft.com/office/powerpoint/2010/main" val="3938472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238" y="110390"/>
            <a:ext cx="3553524" cy="4599223"/>
          </a:xfrm>
          <a:prstGeom prst="rect">
            <a:avLst/>
          </a:prstGeom>
        </p:spPr>
      </p:pic>
      <p:sp>
        <p:nvSpPr>
          <p:cNvPr id="3" name="Rectangle 2"/>
          <p:cNvSpPr/>
          <p:nvPr/>
        </p:nvSpPr>
        <p:spPr>
          <a:xfrm>
            <a:off x="1143000" y="4709613"/>
            <a:ext cx="6858000" cy="307777"/>
          </a:xfrm>
          <a:prstGeom prst="rect">
            <a:avLst/>
          </a:prstGeom>
        </p:spPr>
        <p:txBody>
          <a:bodyPr wrap="square">
            <a:spAutoFit/>
          </a:bodyPr>
          <a:lstStyle/>
          <a:p>
            <a:pPr algn="ctr"/>
            <a:r>
              <a:rPr lang="en-US" dirty="0">
                <a:solidFill>
                  <a:schemeClr val="tx1"/>
                </a:solidFill>
              </a:rPr>
              <a:t>http://</a:t>
            </a:r>
            <a:r>
              <a:rPr lang="en-US" dirty="0" err="1">
                <a:solidFill>
                  <a:schemeClr val="tx1"/>
                </a:solidFill>
              </a:rPr>
              <a:t>www.bmsg.org</a:t>
            </a:r>
            <a:r>
              <a:rPr lang="en-US" dirty="0">
                <a:solidFill>
                  <a:schemeClr val="tx1"/>
                </a:solidFill>
              </a:rPr>
              <a:t>/blog/immigration-public-charge-strategic-communication-tips/</a:t>
            </a:r>
          </a:p>
        </p:txBody>
      </p:sp>
    </p:spTree>
    <p:extLst>
      <p:ext uri="{BB962C8B-B14F-4D97-AF65-F5344CB8AC3E}">
        <p14:creationId xmlns:p14="http://schemas.microsoft.com/office/powerpoint/2010/main" val="960912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375" y="107062"/>
            <a:ext cx="8295600" cy="572700"/>
          </a:xfrm>
        </p:spPr>
        <p:txBody>
          <a:bodyPr/>
          <a:lstStyle/>
          <a:p>
            <a:r>
              <a:rPr lang="en-US" b="1" dirty="0"/>
              <a:t>1) Lead with your own frame, not your opposition’s</a:t>
            </a:r>
          </a:p>
        </p:txBody>
      </p:sp>
      <p:sp>
        <p:nvSpPr>
          <p:cNvPr id="3" name="Text Placeholder 2"/>
          <p:cNvSpPr>
            <a:spLocks noGrp="1"/>
          </p:cNvSpPr>
          <p:nvPr>
            <p:ph type="body" idx="1"/>
          </p:nvPr>
        </p:nvSpPr>
        <p:spPr>
          <a:xfrm>
            <a:off x="620375" y="1200436"/>
            <a:ext cx="8249700" cy="3416400"/>
          </a:xfrm>
        </p:spPr>
        <p:txBody>
          <a:bodyPr/>
          <a:lstStyle/>
          <a:p>
            <a:r>
              <a:rPr lang="en-US" sz="2400" dirty="0">
                <a:solidFill>
                  <a:srgbClr val="000000"/>
                </a:solidFill>
                <a:latin typeface="Oswald SemiBold"/>
                <a:ea typeface="Oswald SemiBold"/>
                <a:cs typeface="Oswald SemiBold"/>
                <a:sym typeface="Oswald SemiBold"/>
              </a:rPr>
              <a:t>Use “public charge test” or “public charge regulation” rather than labeling people as public charges</a:t>
            </a:r>
          </a:p>
          <a:p>
            <a:r>
              <a:rPr lang="en-US" sz="2400" dirty="0">
                <a:solidFill>
                  <a:srgbClr val="000000"/>
                </a:solidFill>
                <a:latin typeface="Oswald SemiBold"/>
                <a:ea typeface="Oswald SemiBold"/>
                <a:cs typeface="Oswald SemiBold"/>
                <a:sym typeface="Oswald SemiBold"/>
              </a:rPr>
              <a:t>Use the term once and move on </a:t>
            </a:r>
          </a:p>
          <a:p>
            <a:r>
              <a:rPr lang="en-US" sz="2400" dirty="0">
                <a:solidFill>
                  <a:srgbClr val="000000"/>
                </a:solidFill>
                <a:latin typeface="Oswald SemiBold"/>
                <a:ea typeface="Oswald SemiBold"/>
                <a:cs typeface="Oswald SemiBold"/>
                <a:sym typeface="Oswald SemiBold"/>
              </a:rPr>
              <a:t>Watch for terms that set you up to reinforce the counter frame: </a:t>
            </a:r>
          </a:p>
          <a:p>
            <a:pPr lvl="1">
              <a:spcBef>
                <a:spcPts val="0"/>
              </a:spcBef>
            </a:pPr>
            <a:r>
              <a:rPr lang="en-US" sz="2000" dirty="0">
                <a:solidFill>
                  <a:srgbClr val="000000"/>
                </a:solidFill>
                <a:latin typeface="Oswald SemiBold"/>
                <a:ea typeface="Oswald SemiBold"/>
                <a:cs typeface="Oswald SemiBold"/>
                <a:sym typeface="Oswald SemiBold"/>
              </a:rPr>
              <a:t>“This is not . . .”</a:t>
            </a:r>
          </a:p>
          <a:p>
            <a:pPr lvl="1">
              <a:spcBef>
                <a:spcPts val="0"/>
              </a:spcBef>
            </a:pPr>
            <a:r>
              <a:rPr lang="en-US" sz="2000" dirty="0">
                <a:solidFill>
                  <a:srgbClr val="000000"/>
                </a:solidFill>
                <a:latin typeface="Oswald SemiBold"/>
                <a:ea typeface="Oswald SemiBold"/>
                <a:cs typeface="Oswald SemiBold"/>
                <a:sym typeface="Oswald SemiBold"/>
              </a:rPr>
              <a:t>“We are not . . .”</a:t>
            </a:r>
          </a:p>
          <a:p>
            <a:pPr lvl="1">
              <a:spcBef>
                <a:spcPts val="0"/>
              </a:spcBef>
            </a:pPr>
            <a:r>
              <a:rPr lang="en-US" sz="2000" dirty="0">
                <a:solidFill>
                  <a:srgbClr val="000000"/>
                </a:solidFill>
                <a:latin typeface="Oswald SemiBold"/>
                <a:ea typeface="Oswald SemiBold"/>
                <a:cs typeface="Oswald SemiBold"/>
                <a:sym typeface="Oswald SemiBold"/>
              </a:rPr>
              <a:t>“We don’t intend to _______, rather _______” </a:t>
            </a:r>
          </a:p>
          <a:p>
            <a:pPr lvl="1">
              <a:spcBef>
                <a:spcPts val="0"/>
              </a:spcBef>
            </a:pPr>
            <a:r>
              <a:rPr lang="en-US" sz="2000" dirty="0">
                <a:solidFill>
                  <a:srgbClr val="000000"/>
                </a:solidFill>
                <a:latin typeface="Oswald SemiBold"/>
                <a:ea typeface="Oswald SemiBold"/>
                <a:cs typeface="Oswald SemiBold"/>
                <a:sym typeface="Oswald SemiBold"/>
              </a:rPr>
              <a:t>“Data actually show that . . .” </a:t>
            </a:r>
          </a:p>
          <a:p>
            <a:endParaRPr lang="en-US" dirty="0"/>
          </a:p>
        </p:txBody>
      </p:sp>
    </p:spTree>
    <p:extLst>
      <p:ext uri="{BB962C8B-B14F-4D97-AF65-F5344CB8AC3E}">
        <p14:creationId xmlns:p14="http://schemas.microsoft.com/office/powerpoint/2010/main" val="24061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Avoid the ”good/bad immigrant” communication trap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50" y="1546036"/>
            <a:ext cx="3461850" cy="1345616"/>
          </a:xfrm>
          <a:prstGeom prst="rect">
            <a:avLst/>
          </a:prstGeom>
          <a:ln>
            <a:solidFill>
              <a:schemeClr val="bg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9000" y="1546036"/>
            <a:ext cx="3571052" cy="1263229"/>
          </a:xfrm>
          <a:prstGeom prst="rect">
            <a:avLst/>
          </a:prstGeom>
          <a:ln>
            <a:solidFill>
              <a:schemeClr val="bg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2150" y="3146640"/>
            <a:ext cx="4242177" cy="1116174"/>
          </a:xfrm>
          <a:prstGeom prst="rect">
            <a:avLst/>
          </a:prstGeom>
          <a:ln>
            <a:solidFill>
              <a:schemeClr val="bg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9309" y="3146640"/>
            <a:ext cx="3918141" cy="837939"/>
          </a:xfrm>
          <a:prstGeom prst="rect">
            <a:avLst/>
          </a:prstGeom>
          <a:ln>
            <a:solidFill>
              <a:schemeClr val="bg1"/>
            </a:solidFill>
          </a:ln>
        </p:spPr>
      </p:pic>
    </p:spTree>
    <p:extLst>
      <p:ext uri="{BB962C8B-B14F-4D97-AF65-F5344CB8AC3E}">
        <p14:creationId xmlns:p14="http://schemas.microsoft.com/office/powerpoint/2010/main" val="642004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3) Tie your specific focus to broader public health impacts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061" y="1569620"/>
            <a:ext cx="3798458" cy="2296840"/>
          </a:xfrm>
          <a:prstGeom prst="rect">
            <a:avLst/>
          </a:prstGeom>
          <a:ln>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4194" y="1544220"/>
            <a:ext cx="3751506" cy="2296840"/>
          </a:xfrm>
          <a:prstGeom prst="rect">
            <a:avLst/>
          </a:prstGeom>
          <a:ln>
            <a:solidFill>
              <a:schemeClr val="tx1"/>
            </a:solidFill>
          </a:ln>
        </p:spPr>
      </p:pic>
      <p:sp>
        <p:nvSpPr>
          <p:cNvPr id="5" name="TextBox 4"/>
          <p:cNvSpPr txBox="1"/>
          <p:nvPr/>
        </p:nvSpPr>
        <p:spPr>
          <a:xfrm>
            <a:off x="3063240" y="4095571"/>
            <a:ext cx="3677920" cy="738664"/>
          </a:xfrm>
          <a:prstGeom prst="rect">
            <a:avLst/>
          </a:prstGeom>
          <a:noFill/>
        </p:spPr>
        <p:txBody>
          <a:bodyPr wrap="square" rtlCol="0">
            <a:spAutoFit/>
          </a:bodyPr>
          <a:lstStyle/>
          <a:p>
            <a:pPr algn="ctr"/>
            <a:r>
              <a:rPr lang="en-US" dirty="0">
                <a:solidFill>
                  <a:schemeClr val="tx1"/>
                </a:solidFill>
                <a:latin typeface="Helvetica" charset="0"/>
                <a:ea typeface="Helvetica" charset="0"/>
                <a:cs typeface="Helvetica" charset="0"/>
              </a:rPr>
              <a:t>From Public Health Awakened </a:t>
            </a:r>
            <a:r>
              <a:rPr lang="en-US" u="sng" dirty="0">
                <a:solidFill>
                  <a:schemeClr val="accent4"/>
                </a:solidFill>
                <a:latin typeface="Helvetica" charset="0"/>
                <a:ea typeface="Helvetica" charset="0"/>
                <a:cs typeface="Helvetica" charset="0"/>
              </a:rPr>
              <a:t>https://publichealthawakened.com/guide-for-public-health-to-protect-immigrant-rights/ </a:t>
            </a:r>
          </a:p>
        </p:txBody>
      </p:sp>
    </p:spTree>
    <p:extLst>
      <p:ext uri="{BB962C8B-B14F-4D97-AF65-F5344CB8AC3E}">
        <p14:creationId xmlns:p14="http://schemas.microsoft.com/office/powerpoint/2010/main" val="479917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73" y="172359"/>
            <a:ext cx="8436900" cy="572700"/>
          </a:xfrm>
        </p:spPr>
        <p:txBody>
          <a:bodyPr/>
          <a:lstStyle/>
          <a:p>
            <a:r>
              <a:rPr lang="en-US" b="1" dirty="0"/>
              <a:t>4) Be intentional about definitions and spokespeople </a:t>
            </a:r>
          </a:p>
        </p:txBody>
      </p:sp>
      <p:sp>
        <p:nvSpPr>
          <p:cNvPr id="4" name="Rectangle 3"/>
          <p:cNvSpPr/>
          <p:nvPr/>
        </p:nvSpPr>
        <p:spPr>
          <a:xfrm>
            <a:off x="723796" y="1220872"/>
            <a:ext cx="8066653" cy="1631216"/>
          </a:xfrm>
          <a:prstGeom prst="rect">
            <a:avLst/>
          </a:prstGeom>
        </p:spPr>
        <p:txBody>
          <a:bodyPr wrap="square">
            <a:spAutoFit/>
          </a:bodyPr>
          <a:lstStyle/>
          <a:p>
            <a:pPr defTabSz="457200" fontAlgn="base">
              <a:buClrTx/>
              <a:buFontTx/>
              <a:buNone/>
            </a:pPr>
            <a:r>
              <a:rPr lang="en-US" sz="2000" b="1" kern="1200" dirty="0">
                <a:solidFill>
                  <a:srgbClr val="FFAD43"/>
                </a:solidFill>
                <a:latin typeface="Helvetica" charset="0"/>
                <a:ea typeface="Helvetica" charset="0"/>
                <a:cs typeface="Helvetica" charset="0"/>
              </a:rPr>
              <a:t>WHAT IS PUBLIC CHARGE? </a:t>
            </a:r>
            <a:endParaRPr lang="en-US" sz="2000" kern="1200" dirty="0">
              <a:latin typeface="Helvetica" charset="0"/>
              <a:ea typeface="Helvetica" charset="0"/>
              <a:cs typeface="Helvetica" charset="0"/>
            </a:endParaRPr>
          </a:p>
          <a:p>
            <a:pPr defTabSz="457200" fontAlgn="base">
              <a:buClrTx/>
              <a:buFontTx/>
              <a:buNone/>
            </a:pPr>
            <a:r>
              <a:rPr lang="en-US" sz="2000" kern="1200" dirty="0">
                <a:latin typeface="Helvetica" charset="0"/>
                <a:ea typeface="Helvetica" charset="0"/>
                <a:cs typeface="Helvetica" charset="0"/>
              </a:rPr>
              <a:t>The current administration seeks to expand the public charge test so that it includes additional and essential health, nutrition, and housing programs. </a:t>
            </a:r>
          </a:p>
          <a:p>
            <a:pPr algn="r" defTabSz="457200" fontAlgn="base">
              <a:buClrTx/>
              <a:buFontTx/>
              <a:buNone/>
            </a:pPr>
            <a:r>
              <a:rPr lang="en-US" sz="2000" i="1" kern="1200" dirty="0">
                <a:solidFill>
                  <a:srgbClr val="FFAD43"/>
                </a:solidFill>
                <a:latin typeface="Helvetica" charset="0"/>
                <a:ea typeface="Helvetica" charset="0"/>
                <a:cs typeface="Helvetica" charset="0"/>
              </a:rPr>
              <a:t>-Berkeley Media Studies Group</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 t="24834" r="31549" b="11288"/>
          <a:stretch/>
        </p:blipFill>
        <p:spPr>
          <a:xfrm>
            <a:off x="2565024" y="2751831"/>
            <a:ext cx="4013953" cy="2107029"/>
          </a:xfrm>
          <a:prstGeom prst="rect">
            <a:avLst/>
          </a:prstGeom>
        </p:spPr>
      </p:pic>
      <p:sp>
        <p:nvSpPr>
          <p:cNvPr id="6" name="TextBox 5"/>
          <p:cNvSpPr txBox="1"/>
          <p:nvPr/>
        </p:nvSpPr>
        <p:spPr>
          <a:xfrm>
            <a:off x="4572000" y="4858860"/>
            <a:ext cx="2947886" cy="276999"/>
          </a:xfrm>
          <a:prstGeom prst="rect">
            <a:avLst/>
          </a:prstGeom>
          <a:noFill/>
        </p:spPr>
        <p:txBody>
          <a:bodyPr wrap="square" rtlCol="0">
            <a:spAutoFit/>
          </a:bodyPr>
          <a:lstStyle/>
          <a:p>
            <a:pPr algn="ctr"/>
            <a:r>
              <a:rPr lang="en-US" sz="1200" i="1" dirty="0">
                <a:solidFill>
                  <a:schemeClr val="tx1"/>
                </a:solidFill>
                <a:latin typeface="Helvetica" charset="0"/>
                <a:ea typeface="Helvetica" charset="0"/>
                <a:cs typeface="Helvetica" charset="0"/>
              </a:rPr>
              <a:t>Alameda County Press Conference</a:t>
            </a:r>
          </a:p>
        </p:txBody>
      </p:sp>
    </p:spTree>
    <p:extLst>
      <p:ext uri="{BB962C8B-B14F-4D97-AF65-F5344CB8AC3E}">
        <p14:creationId xmlns:p14="http://schemas.microsoft.com/office/powerpoint/2010/main" val="5752243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42"/>
          <p:cNvSpPr txBox="1">
            <a:spLocks noGrp="1"/>
          </p:cNvSpPr>
          <p:nvPr>
            <p:ph type="title"/>
          </p:nvPr>
        </p:nvSpPr>
        <p:spPr>
          <a:xfrm>
            <a:off x="353550" y="311715"/>
            <a:ext cx="8436900" cy="572700"/>
          </a:xfrm>
          <a:prstGeom prst="rect">
            <a:avLst/>
          </a:prstGeom>
          <a:noFill/>
          <a:ln>
            <a:noFill/>
          </a:ln>
        </p:spPr>
        <p:txBody>
          <a:bodyPr spcFirstLastPara="1" vert="horz" wrap="square" lIns="68569" tIns="34275" rIns="68569" bIns="34275" rtlCol="0" anchor="ctr" anchorCtr="0">
            <a:noAutofit/>
          </a:bodyPr>
          <a:lstStyle/>
          <a:p>
            <a:pPr marL="603504"/>
            <a:r>
              <a:rPr lang="en-US" b="1" dirty="0">
                <a:solidFill>
                  <a:srgbClr val="000000"/>
                </a:solidFill>
              </a:rPr>
              <a:t>5) Build strong messages that include solutions and values</a:t>
            </a:r>
            <a:endParaRPr sz="3000" b="1" dirty="0">
              <a:solidFill>
                <a:schemeClr val="lt1"/>
              </a:solidFill>
              <a:sym typeface="Helvetica Neue"/>
            </a:endParaRPr>
          </a:p>
        </p:txBody>
      </p:sp>
      <p:sp>
        <p:nvSpPr>
          <p:cNvPr id="189" name="Google Shape;189;p42"/>
          <p:cNvSpPr txBox="1"/>
          <p:nvPr/>
        </p:nvSpPr>
        <p:spPr>
          <a:xfrm>
            <a:off x="1328670" y="1175072"/>
            <a:ext cx="4162302" cy="3019772"/>
          </a:xfrm>
          <a:prstGeom prst="rect">
            <a:avLst/>
          </a:prstGeom>
          <a:noFill/>
          <a:ln>
            <a:noFill/>
          </a:ln>
        </p:spPr>
        <p:txBody>
          <a:bodyPr spcFirstLastPara="1" wrap="square" lIns="67856" tIns="33338" rIns="67856" bIns="33338" anchor="t" anchorCtr="0">
            <a:noAutofit/>
          </a:bodyPr>
          <a:lstStyle/>
          <a:p>
            <a:pPr defTabSz="342900">
              <a:buClrTx/>
            </a:pPr>
            <a:r>
              <a:rPr lang="en-US" sz="1650" kern="1200" dirty="0">
                <a:latin typeface="Helvetica" charset="0"/>
                <a:ea typeface="Helvetica" charset="0"/>
                <a:cs typeface="Helvetica" charset="0"/>
              </a:rPr>
              <a:t>All of our communities are connected. Our country is stronger when our neighbors, families, and community members have the opportunity to be healthy. </a:t>
            </a:r>
          </a:p>
          <a:p>
            <a:pPr defTabSz="342900">
              <a:buClrTx/>
            </a:pPr>
            <a:r>
              <a:rPr lang="en-US" sz="1650" kern="1200" dirty="0">
                <a:latin typeface="Helvetica" charset="0"/>
                <a:ea typeface="Helvetica" charset="0"/>
                <a:cs typeface="Helvetica" charset="0"/>
                <a:sym typeface="Helvetica Neue"/>
              </a:rPr>
              <a:t>As a public health worker, I am already seeing how the fear created by the proposed public charge test expansion is impacting the community I live in.</a:t>
            </a:r>
          </a:p>
          <a:p>
            <a:pPr defTabSz="342900">
              <a:buClrTx/>
            </a:pPr>
            <a:r>
              <a:rPr lang="en-US" sz="1650" kern="1200" dirty="0">
                <a:latin typeface="Helvetica" charset="0"/>
                <a:ea typeface="Helvetica" charset="0"/>
                <a:cs typeface="Helvetica" charset="0"/>
              </a:rPr>
              <a:t>The policy will harm millions by undermining access to essential health, nutrition, and shelter for immigrants and their families. </a:t>
            </a:r>
            <a:endParaRPr lang="en-US" sz="1650" kern="1200" dirty="0">
              <a:latin typeface="Helvetica" charset="0"/>
              <a:ea typeface="Helvetica" charset="0"/>
              <a:cs typeface="Helvetica" charset="0"/>
              <a:sym typeface="Helvetica Neue"/>
            </a:endParaRPr>
          </a:p>
          <a:p>
            <a:pPr defTabSz="342900">
              <a:buClrTx/>
            </a:pPr>
            <a:r>
              <a:rPr lang="en-US" sz="1650" kern="1200" dirty="0">
                <a:latin typeface="Helvetica" charset="0"/>
                <a:ea typeface="Helvetica" charset="0"/>
                <a:cs typeface="Helvetica" charset="0"/>
              </a:rPr>
              <a:t>This is why I’m urging our state to condemn the expansion of the public charge rule. </a:t>
            </a:r>
            <a:endParaRPr sz="1650" b="1" i="1" kern="1200" dirty="0">
              <a:latin typeface="Helvetica" charset="0"/>
              <a:ea typeface="Helvetica" charset="0"/>
              <a:cs typeface="Helvetica" charset="0"/>
              <a:sym typeface="Helvetica Neue"/>
            </a:endParaRPr>
          </a:p>
        </p:txBody>
      </p:sp>
      <p:grpSp>
        <p:nvGrpSpPr>
          <p:cNvPr id="5" name="Group 4"/>
          <p:cNvGrpSpPr/>
          <p:nvPr/>
        </p:nvGrpSpPr>
        <p:grpSpPr>
          <a:xfrm>
            <a:off x="1378789" y="2092178"/>
            <a:ext cx="5982053" cy="1153779"/>
            <a:chOff x="815473" y="2567194"/>
            <a:chExt cx="7934122" cy="1476764"/>
          </a:xfrm>
        </p:grpSpPr>
        <p:grpSp>
          <p:nvGrpSpPr>
            <p:cNvPr id="6" name="Group 5"/>
            <p:cNvGrpSpPr/>
            <p:nvPr/>
          </p:nvGrpSpPr>
          <p:grpSpPr>
            <a:xfrm>
              <a:off x="815473" y="2720979"/>
              <a:ext cx="5345317" cy="1322979"/>
              <a:chOff x="815473" y="2720979"/>
              <a:chExt cx="5345317" cy="1322979"/>
            </a:xfrm>
          </p:grpSpPr>
          <p:sp>
            <p:nvSpPr>
              <p:cNvPr id="8" name="Rectangle 7"/>
              <p:cNvSpPr/>
              <p:nvPr/>
            </p:nvSpPr>
            <p:spPr>
              <a:xfrm>
                <a:off x="815474" y="3371664"/>
                <a:ext cx="5345316" cy="672294"/>
              </a:xfrm>
              <a:prstGeom prst="rect">
                <a:avLst/>
              </a:prstGeom>
              <a:solidFill>
                <a:schemeClr val="accent4">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srgbClr val="BFBFBF"/>
                  </a:solidFill>
                  <a:ea typeface="Helvetica" charset="0"/>
                  <a:cs typeface="Helvetica" charset="0"/>
                </a:endParaRPr>
              </a:p>
            </p:txBody>
          </p:sp>
          <p:sp>
            <p:nvSpPr>
              <p:cNvPr id="9" name="Rectangular Callout 8"/>
              <p:cNvSpPr/>
              <p:nvPr/>
            </p:nvSpPr>
            <p:spPr>
              <a:xfrm>
                <a:off x="815473" y="2720979"/>
                <a:ext cx="5345317" cy="650684"/>
              </a:xfrm>
              <a:prstGeom prst="wedgeRectCallout">
                <a:avLst>
                  <a:gd name="adj1" fmla="val 57837"/>
                  <a:gd name="adj2" fmla="val 17373"/>
                </a:avLst>
              </a:prstGeom>
              <a:solidFill>
                <a:schemeClr val="accent4">
                  <a:lumMod val="60000"/>
                  <a:lumOff val="4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dirty="0">
                  <a:solidFill>
                    <a:prstClr val="white"/>
                  </a:solidFill>
                  <a:ea typeface="Helvetica" charset="0"/>
                  <a:cs typeface="Helvetica" charset="0"/>
                </a:endParaRPr>
              </a:p>
            </p:txBody>
          </p:sp>
        </p:grpSp>
        <p:sp>
          <p:nvSpPr>
            <p:cNvPr id="7" name="Rounded Rectangle 6"/>
            <p:cNvSpPr/>
            <p:nvPr/>
          </p:nvSpPr>
          <p:spPr>
            <a:xfrm>
              <a:off x="6621838" y="2567194"/>
              <a:ext cx="2127757" cy="985475"/>
            </a:xfrm>
            <a:prstGeom prst="roundRect">
              <a:avLst/>
            </a:prstGeom>
            <a:solidFill>
              <a:schemeClr val="accent4">
                <a:lumMod val="60000"/>
                <a:lumOff val="40000"/>
                <a:alpha val="5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1500" kern="1200" dirty="0">
                  <a:solidFill>
                    <a:srgbClr val="000000"/>
                  </a:solidFill>
                  <a:latin typeface="Helvetica" charset="0"/>
                  <a:ea typeface="Helvetica" charset="0"/>
                  <a:cs typeface="Helvetica" charset="0"/>
                </a:rPr>
                <a:t>Problem</a:t>
              </a:r>
            </a:p>
          </p:txBody>
        </p:sp>
      </p:grpSp>
      <p:grpSp>
        <p:nvGrpSpPr>
          <p:cNvPr id="11" name="Group 10"/>
          <p:cNvGrpSpPr/>
          <p:nvPr/>
        </p:nvGrpSpPr>
        <p:grpSpPr>
          <a:xfrm>
            <a:off x="1378789" y="1170765"/>
            <a:ext cx="5951145" cy="1042807"/>
            <a:chOff x="815473" y="2736079"/>
            <a:chExt cx="7934860" cy="1390409"/>
          </a:xfrm>
        </p:grpSpPr>
        <p:sp>
          <p:nvSpPr>
            <p:cNvPr id="14" name="Rectangular Callout 13"/>
            <p:cNvSpPr/>
            <p:nvPr/>
          </p:nvSpPr>
          <p:spPr>
            <a:xfrm>
              <a:off x="815473" y="2736079"/>
              <a:ext cx="5399193" cy="1390409"/>
            </a:xfrm>
            <a:prstGeom prst="wedgeRectCallout">
              <a:avLst>
                <a:gd name="adj1" fmla="val 58309"/>
                <a:gd name="adj2" fmla="val 17682"/>
              </a:avLst>
            </a:prstGeom>
            <a:solidFill>
              <a:schemeClr val="accent5">
                <a:lumMod val="20000"/>
                <a:lumOff val="80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dirty="0">
                <a:solidFill>
                  <a:prstClr val="white"/>
                </a:solidFill>
                <a:ea typeface="Helvetica" charset="0"/>
                <a:cs typeface="Helvetica" charset="0"/>
              </a:endParaRPr>
            </a:p>
          </p:txBody>
        </p:sp>
        <p:sp>
          <p:nvSpPr>
            <p:cNvPr id="13" name="Rounded Rectangle 12"/>
            <p:cNvSpPr/>
            <p:nvPr/>
          </p:nvSpPr>
          <p:spPr>
            <a:xfrm>
              <a:off x="6622576" y="2952685"/>
              <a:ext cx="2127757" cy="1040972"/>
            </a:xfrm>
            <a:prstGeom prst="roundRect">
              <a:avLst/>
            </a:prstGeom>
            <a:solidFill>
              <a:schemeClr val="accent5">
                <a:lumMod val="20000"/>
                <a:lumOff val="80000"/>
              </a:schemeClr>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1500" kern="1200" dirty="0">
                  <a:solidFill>
                    <a:srgbClr val="000000"/>
                  </a:solidFill>
                  <a:ea typeface="Helvetica" charset="0"/>
                  <a:cs typeface="Helvetica" charset="0"/>
                </a:rPr>
                <a:t>Values</a:t>
              </a:r>
            </a:p>
          </p:txBody>
        </p:sp>
      </p:grpSp>
      <p:grpSp>
        <p:nvGrpSpPr>
          <p:cNvPr id="16" name="Group 15"/>
          <p:cNvGrpSpPr/>
          <p:nvPr/>
        </p:nvGrpSpPr>
        <p:grpSpPr>
          <a:xfrm>
            <a:off x="1378789" y="3791603"/>
            <a:ext cx="5953892" cy="1301204"/>
            <a:chOff x="577690" y="1808438"/>
            <a:chExt cx="7938523" cy="1734938"/>
          </a:xfrm>
        </p:grpSpPr>
        <p:sp>
          <p:nvSpPr>
            <p:cNvPr id="19" name="Rectangular Callout 18"/>
            <p:cNvSpPr/>
            <p:nvPr/>
          </p:nvSpPr>
          <p:spPr>
            <a:xfrm>
              <a:off x="577690" y="2408323"/>
              <a:ext cx="5391867" cy="1135053"/>
            </a:xfrm>
            <a:prstGeom prst="wedgeRectCallout">
              <a:avLst>
                <a:gd name="adj1" fmla="val 57313"/>
                <a:gd name="adj2" fmla="val -51671"/>
              </a:avLst>
            </a:prstGeom>
            <a:solidFill>
              <a:srgbClr val="EDC4F3">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prstClr val="white"/>
                </a:solidFill>
                <a:latin typeface="Helvetica" charset="0"/>
                <a:ea typeface="Helvetica" charset="0"/>
                <a:cs typeface="Helvetica" charset="0"/>
              </a:endParaRPr>
            </a:p>
          </p:txBody>
        </p:sp>
        <p:sp>
          <p:nvSpPr>
            <p:cNvPr id="18" name="Rounded Rectangle 17"/>
            <p:cNvSpPr/>
            <p:nvPr/>
          </p:nvSpPr>
          <p:spPr>
            <a:xfrm>
              <a:off x="6388456" y="1808438"/>
              <a:ext cx="2127757" cy="1024672"/>
            </a:xfrm>
            <a:prstGeom prst="roundRect">
              <a:avLst/>
            </a:prstGeom>
            <a:solidFill>
              <a:srgbClr val="EDC4F3"/>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1500" kern="1200" dirty="0">
                  <a:solidFill>
                    <a:srgbClr val="000000"/>
                  </a:solidFill>
                  <a:latin typeface="Helvetica" charset="0"/>
                  <a:ea typeface="Helvetica" charset="0"/>
                  <a:cs typeface="Helvetica" charset="0"/>
                </a:rPr>
                <a:t>Solution</a:t>
              </a:r>
            </a:p>
          </p:txBody>
        </p:sp>
      </p:grpSp>
      <p:grpSp>
        <p:nvGrpSpPr>
          <p:cNvPr id="22" name="Group 21"/>
          <p:cNvGrpSpPr/>
          <p:nvPr/>
        </p:nvGrpSpPr>
        <p:grpSpPr>
          <a:xfrm>
            <a:off x="1378789" y="3070380"/>
            <a:ext cx="5952500" cy="1171138"/>
            <a:chOff x="835632" y="3322138"/>
            <a:chExt cx="7971868" cy="1561517"/>
          </a:xfrm>
        </p:grpSpPr>
        <p:grpSp>
          <p:nvGrpSpPr>
            <p:cNvPr id="23" name="Group 22"/>
            <p:cNvGrpSpPr/>
            <p:nvPr/>
          </p:nvGrpSpPr>
          <p:grpSpPr>
            <a:xfrm>
              <a:off x="835632" y="3577147"/>
              <a:ext cx="5440405" cy="1306508"/>
              <a:chOff x="835632" y="3577147"/>
              <a:chExt cx="5440405" cy="1306508"/>
            </a:xfrm>
          </p:grpSpPr>
          <p:sp>
            <p:nvSpPr>
              <p:cNvPr id="25" name="Rectangular Callout 24"/>
              <p:cNvSpPr/>
              <p:nvPr/>
            </p:nvSpPr>
            <p:spPr>
              <a:xfrm>
                <a:off x="835632" y="3577147"/>
                <a:ext cx="5440404" cy="394126"/>
              </a:xfrm>
              <a:prstGeom prst="wedgeRectCallout">
                <a:avLst>
                  <a:gd name="adj1" fmla="val 74680"/>
                  <a:gd name="adj2" fmla="val 37011"/>
                </a:avLst>
              </a:prstGeom>
              <a:solidFill>
                <a:srgbClr val="81B99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dirty="0">
                  <a:solidFill>
                    <a:prstClr val="white"/>
                  </a:solidFill>
                  <a:latin typeface="Helvetica" charset="0"/>
                  <a:ea typeface="Helvetica" charset="0"/>
                  <a:cs typeface="Helvetica" charset="0"/>
                </a:endParaRPr>
              </a:p>
            </p:txBody>
          </p:sp>
          <p:sp>
            <p:nvSpPr>
              <p:cNvPr id="27" name="Rectangle 26"/>
              <p:cNvSpPr/>
              <p:nvPr/>
            </p:nvSpPr>
            <p:spPr>
              <a:xfrm>
                <a:off x="835632" y="3971273"/>
                <a:ext cx="5440405" cy="912382"/>
              </a:xfrm>
              <a:prstGeom prst="rect">
                <a:avLst/>
              </a:prstGeom>
              <a:solidFill>
                <a:srgbClr val="81B996">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endParaRPr lang="en-US" sz="1350" kern="1200">
                  <a:solidFill>
                    <a:srgbClr val="BFBFBF"/>
                  </a:solidFill>
                  <a:latin typeface="Helvetica" charset="0"/>
                  <a:ea typeface="Helvetica" charset="0"/>
                  <a:cs typeface="Helvetica" charset="0"/>
                </a:endParaRPr>
              </a:p>
            </p:txBody>
          </p:sp>
        </p:grpSp>
        <p:sp>
          <p:nvSpPr>
            <p:cNvPr id="24" name="Rounded Rectangle 23"/>
            <p:cNvSpPr/>
            <p:nvPr/>
          </p:nvSpPr>
          <p:spPr>
            <a:xfrm>
              <a:off x="6668492" y="3322138"/>
              <a:ext cx="2139008" cy="1021733"/>
            </a:xfrm>
            <a:prstGeom prst="roundRect">
              <a:avLst/>
            </a:prstGeom>
            <a:solidFill>
              <a:srgbClr val="81B996"/>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buClrTx/>
              </a:pPr>
              <a:r>
                <a:rPr lang="en-US" sz="1500" kern="1200" dirty="0">
                  <a:solidFill>
                    <a:srgbClr val="000000"/>
                  </a:solidFill>
                  <a:latin typeface="Helvetica" charset="0"/>
                  <a:ea typeface="Helvetica" charset="0"/>
                  <a:cs typeface="Helvetica" charset="0"/>
                </a:rPr>
                <a:t>Landscape</a:t>
              </a:r>
            </a:p>
          </p:txBody>
        </p:sp>
      </p:grpSp>
    </p:spTree>
    <p:extLst>
      <p:ext uri="{BB962C8B-B14F-4D97-AF65-F5344CB8AC3E}">
        <p14:creationId xmlns:p14="http://schemas.microsoft.com/office/powerpoint/2010/main" val="99944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6) Use inclusive language and visuals</a:t>
            </a:r>
          </a:p>
        </p:txBody>
      </p:sp>
      <p:pic>
        <p:nvPicPr>
          <p:cNvPr id="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8899" t="-1" r="21941" b="-3810"/>
          <a:stretch/>
        </p:blipFill>
        <p:spPr>
          <a:xfrm>
            <a:off x="647051" y="1224224"/>
            <a:ext cx="3677696" cy="305844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0445" t="14294" r="31021" b="33622"/>
          <a:stretch/>
        </p:blipFill>
        <p:spPr>
          <a:xfrm>
            <a:off x="4486975" y="1224224"/>
            <a:ext cx="4450475" cy="2944675"/>
          </a:xfrm>
          <a:prstGeom prst="rect">
            <a:avLst/>
          </a:prstGeom>
        </p:spPr>
      </p:pic>
    </p:spTree>
    <p:extLst>
      <p:ext uri="{BB962C8B-B14F-4D97-AF65-F5344CB8AC3E}">
        <p14:creationId xmlns:p14="http://schemas.microsoft.com/office/powerpoint/2010/main" val="18681400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7) </a:t>
            </a:r>
            <a:r>
              <a:rPr lang="en-US" b="1"/>
              <a:t>Avoid passive </a:t>
            </a:r>
            <a:r>
              <a:rPr lang="en-US" b="1" dirty="0"/>
              <a:t>voice</a:t>
            </a:r>
          </a:p>
        </p:txBody>
      </p:sp>
      <p:sp>
        <p:nvSpPr>
          <p:cNvPr id="6" name="Rectangle 5"/>
          <p:cNvSpPr/>
          <p:nvPr/>
        </p:nvSpPr>
        <p:spPr>
          <a:xfrm>
            <a:off x="620375" y="1241144"/>
            <a:ext cx="8247822" cy="1200329"/>
          </a:xfrm>
          <a:prstGeom prst="rect">
            <a:avLst/>
          </a:prstGeom>
        </p:spPr>
        <p:txBody>
          <a:bodyPr wrap="square">
            <a:spAutoFit/>
          </a:bodyPr>
          <a:lstStyle/>
          <a:p>
            <a:pPr defTabSz="457200">
              <a:buClrTx/>
              <a:buFontTx/>
              <a:buNone/>
            </a:pPr>
            <a:r>
              <a:rPr lang="en-US" sz="3600" i="1" kern="1200" dirty="0">
                <a:latin typeface="Helvetica" charset="0"/>
                <a:ea typeface="Helvetica" charset="0"/>
                <a:cs typeface="Helvetica" charset="0"/>
              </a:rPr>
              <a:t>The expansion of the public charge was proposed</a:t>
            </a:r>
            <a:r>
              <a:rPr lang="mr-IN" sz="3600" i="1" kern="1200" dirty="0">
                <a:latin typeface="Helvetica" charset="0"/>
                <a:ea typeface="Helvetica" charset="0"/>
                <a:cs typeface="Helvetica" charset="0"/>
              </a:rPr>
              <a:t>…</a:t>
            </a:r>
            <a:endParaRPr lang="en-US" sz="3600" i="1" kern="1200" dirty="0">
              <a:latin typeface="Helvetica" charset="0"/>
              <a:ea typeface="Helvetica" charset="0"/>
              <a:cs typeface="Helvetica" charset="0"/>
            </a:endParaRPr>
          </a:p>
        </p:txBody>
      </p:sp>
      <p:sp>
        <p:nvSpPr>
          <p:cNvPr id="7" name="Rectangle 6"/>
          <p:cNvSpPr/>
          <p:nvPr/>
        </p:nvSpPr>
        <p:spPr>
          <a:xfrm>
            <a:off x="620375" y="2834042"/>
            <a:ext cx="8441908" cy="1200329"/>
          </a:xfrm>
          <a:prstGeom prst="rect">
            <a:avLst/>
          </a:prstGeom>
        </p:spPr>
        <p:txBody>
          <a:bodyPr wrap="square">
            <a:spAutoFit/>
          </a:bodyPr>
          <a:lstStyle/>
          <a:p>
            <a:pPr algn="r"/>
            <a:r>
              <a:rPr lang="en-US" sz="3600" i="1" dirty="0">
                <a:solidFill>
                  <a:schemeClr val="accent4"/>
                </a:solidFill>
                <a:latin typeface="Helvetica" charset="0"/>
                <a:ea typeface="Helvetica" charset="0"/>
                <a:cs typeface="Helvetica" charset="0"/>
              </a:rPr>
              <a:t>The Federal administration proposed expanding the public charge test</a:t>
            </a:r>
          </a:p>
        </p:txBody>
      </p:sp>
    </p:spTree>
    <p:extLst>
      <p:ext uri="{BB962C8B-B14F-4D97-AF65-F5344CB8AC3E}">
        <p14:creationId xmlns:p14="http://schemas.microsoft.com/office/powerpoint/2010/main" val="404019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6"/>
                                        </p:tgtEl>
                                      </p:cBhvr>
                                    </p:animEffect>
                                    <p:anim calcmode="lin" valueType="num">
                                      <p:cBhvr>
                                        <p:cTn id="7" dur="1000"/>
                                        <p:tgtEl>
                                          <p:spTgt spid="6"/>
                                        </p:tgtEl>
                                        <p:attrNameLst>
                                          <p:attrName>ppt_x</p:attrName>
                                        </p:attrNameLst>
                                      </p:cBhvr>
                                      <p:tavLst>
                                        <p:tav tm="0">
                                          <p:val>
                                            <p:strVal val="ppt_x"/>
                                          </p:val>
                                        </p:tav>
                                        <p:tav tm="100000">
                                          <p:val>
                                            <p:strVal val="ppt_x"/>
                                          </p:val>
                                        </p:tav>
                                      </p:tavLst>
                                    </p:anim>
                                    <p:anim calcmode="lin" valueType="num">
                                      <p:cBhvr>
                                        <p:cTn id="8" dur="1000"/>
                                        <p:tgtEl>
                                          <p:spTgt spid="6"/>
                                        </p:tgtEl>
                                        <p:attrNameLst>
                                          <p:attrName>ppt_y</p:attrName>
                                        </p:attrNameLst>
                                      </p:cBhvr>
                                      <p:tavLst>
                                        <p:tav tm="0">
                                          <p:val>
                                            <p:strVal val="ppt_y"/>
                                          </p:val>
                                        </p:tav>
                                        <p:tav tm="100000">
                                          <p:val>
                                            <p:strVal val="ppt_y+.1"/>
                                          </p:val>
                                        </p:tav>
                                      </p:tavLst>
                                    </p:anim>
                                    <p:set>
                                      <p:cBhvr>
                                        <p:cTn id="9" dur="1" fill="hold">
                                          <p:stCondLst>
                                            <p:cond delay="999"/>
                                          </p:stCondLst>
                                        </p:cTn>
                                        <p:tgtEl>
                                          <p:spTgt spid="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8) Focus on unity &amp; show how the proposal is divisive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5752" y="1477150"/>
            <a:ext cx="4824199" cy="3220058"/>
          </a:xfrm>
          <a:prstGeom prst="rect">
            <a:avLst/>
          </a:prstGeom>
        </p:spPr>
      </p:pic>
      <p:sp>
        <p:nvSpPr>
          <p:cNvPr id="7" name="TextBox 6"/>
          <p:cNvSpPr txBox="1"/>
          <p:nvPr/>
        </p:nvSpPr>
        <p:spPr>
          <a:xfrm>
            <a:off x="1024128" y="4741510"/>
            <a:ext cx="7095744" cy="338554"/>
          </a:xfrm>
          <a:prstGeom prst="rect">
            <a:avLst/>
          </a:prstGeom>
          <a:noFill/>
        </p:spPr>
        <p:txBody>
          <a:bodyPr wrap="square" rtlCol="0">
            <a:spAutoFit/>
          </a:bodyPr>
          <a:lstStyle/>
          <a:p>
            <a:pPr algn="ctr" defTabSz="457200">
              <a:buClrTx/>
              <a:buFontTx/>
              <a:buNone/>
            </a:pPr>
            <a:r>
              <a:rPr lang="en-US" sz="1600" kern="1200" dirty="0">
                <a:latin typeface="Helvetica" charset="0"/>
                <a:ea typeface="Helvetica" charset="0"/>
                <a:cs typeface="Helvetica" charset="0"/>
              </a:rPr>
              <a:t>Photo by Brooke Anderson, </a:t>
            </a:r>
            <a:r>
              <a:rPr lang="en-US" sz="1600" u="sng" kern="1200" dirty="0">
                <a:solidFill>
                  <a:srgbClr val="0070C0"/>
                </a:solidFill>
                <a:latin typeface="Helvetica" charset="0"/>
                <a:ea typeface="Helvetica" charset="0"/>
                <a:cs typeface="Helvetica" charset="0"/>
              </a:rPr>
              <a:t>http://www.movementphotographer.com</a:t>
            </a:r>
          </a:p>
        </p:txBody>
      </p:sp>
    </p:spTree>
    <p:extLst>
      <p:ext uri="{BB962C8B-B14F-4D97-AF65-F5344CB8AC3E}">
        <p14:creationId xmlns:p14="http://schemas.microsoft.com/office/powerpoint/2010/main" val="675174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43" y="692575"/>
            <a:ext cx="6367800" cy="2875800"/>
          </a:xfrm>
        </p:spPr>
        <p:txBody>
          <a:bodyPr/>
          <a:lstStyle/>
          <a:p>
            <a:r>
              <a:rPr lang="en-US" sz="4400" dirty="0"/>
              <a:t/>
            </a:r>
            <a:br>
              <a:rPr lang="en-US" sz="4400" dirty="0"/>
            </a:br>
            <a:r>
              <a:rPr lang="en-US" sz="4400" dirty="0"/>
              <a:t>Media Advocacy 101 &amp; Storytelling</a:t>
            </a:r>
            <a:r>
              <a:rPr lang="en-US" dirty="0"/>
              <a:t/>
            </a:r>
            <a:br>
              <a:rPr lang="en-US" dirty="0"/>
            </a:br>
            <a:r>
              <a:rPr lang="en-US" sz="2800" b="0" dirty="0">
                <a:ea typeface="ヒラギノ角ゴ Pro W3" charset="0"/>
              </a:rPr>
              <a:t/>
            </a:r>
            <a:br>
              <a:rPr lang="en-US" sz="2800" b="0" dirty="0">
                <a:ea typeface="ヒラギノ角ゴ Pro W3" charset="0"/>
              </a:rPr>
            </a:br>
            <a:endParaRPr lang="en-US" sz="2800" b="0" dirty="0"/>
          </a:p>
        </p:txBody>
      </p:sp>
    </p:spTree>
    <p:extLst>
      <p:ext uri="{BB962C8B-B14F-4D97-AF65-F5344CB8AC3E}">
        <p14:creationId xmlns:p14="http://schemas.microsoft.com/office/powerpoint/2010/main" val="1029088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Recommended resource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150" y="1017725"/>
            <a:ext cx="3005850" cy="3887762"/>
          </a:xfrm>
          <a:prstGeom prst="rect">
            <a:avLst/>
          </a:prstGeom>
        </p:spPr>
      </p:pic>
      <p:sp>
        <p:nvSpPr>
          <p:cNvPr id="4" name="Rectangle 3"/>
          <p:cNvSpPr/>
          <p:nvPr/>
        </p:nvSpPr>
        <p:spPr>
          <a:xfrm>
            <a:off x="5110388" y="2407609"/>
            <a:ext cx="3411312" cy="338554"/>
          </a:xfrm>
          <a:prstGeom prst="rect">
            <a:avLst/>
          </a:prstGeom>
        </p:spPr>
        <p:txBody>
          <a:bodyPr wrap="square">
            <a:spAutoFit/>
          </a:bodyPr>
          <a:lstStyle/>
          <a:p>
            <a:r>
              <a:rPr lang="en-US" sz="1600" u="sng" dirty="0">
                <a:solidFill>
                  <a:srgbClr val="0070C0"/>
                </a:solidFill>
              </a:rPr>
              <a:t>https://caimmigrant.org/resource/</a:t>
            </a:r>
          </a:p>
        </p:txBody>
      </p:sp>
    </p:spTree>
    <p:extLst>
      <p:ext uri="{BB962C8B-B14F-4D97-AF65-F5344CB8AC3E}">
        <p14:creationId xmlns:p14="http://schemas.microsoft.com/office/powerpoint/2010/main" val="818854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9"/>
          <p:cNvSpPr txBox="1">
            <a:spLocks noGrp="1"/>
          </p:cNvSpPr>
          <p:nvPr>
            <p:ph type="ctrTitle"/>
          </p:nvPr>
        </p:nvSpPr>
        <p:spPr>
          <a:xfrm>
            <a:off x="375900" y="472175"/>
            <a:ext cx="8392200" cy="993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400">
                <a:solidFill>
                  <a:srgbClr val="000000"/>
                </a:solidFill>
              </a:rPr>
              <a:t>THANK YOU!</a:t>
            </a:r>
            <a:endParaRPr sz="4400">
              <a:solidFill>
                <a:srgbClr val="000000"/>
              </a:solidFill>
            </a:endParaRPr>
          </a:p>
        </p:txBody>
      </p:sp>
      <p:sp>
        <p:nvSpPr>
          <p:cNvPr id="153" name="Google Shape;153;p29"/>
          <p:cNvSpPr txBox="1"/>
          <p:nvPr/>
        </p:nvSpPr>
        <p:spPr>
          <a:xfrm>
            <a:off x="523775" y="1371050"/>
            <a:ext cx="3897000" cy="2091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a:solidFill>
                  <a:schemeClr val="dk1"/>
                </a:solidFill>
              </a:rPr>
              <a:t>Prepared by Berkeley Media Studies Group</a:t>
            </a:r>
            <a:endParaRPr sz="1200" dirty="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200" b="1" dirty="0">
                <a:solidFill>
                  <a:schemeClr val="dk1"/>
                </a:solidFill>
              </a:rPr>
              <a:t>PHONE: </a:t>
            </a:r>
            <a:r>
              <a:rPr lang="en" sz="1200" dirty="0">
                <a:solidFill>
                  <a:schemeClr val="dk1"/>
                </a:solidFill>
              </a:rPr>
              <a:t>(</a:t>
            </a:r>
            <a:r>
              <a:rPr lang="en-US" sz="1200" dirty="0">
                <a:solidFill>
                  <a:schemeClr val="dk1"/>
                </a:solidFill>
              </a:rPr>
              <a:t>510) 204-9700</a:t>
            </a:r>
            <a:endParaRPr sz="1200" dirty="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 sz="1200" b="1" dirty="0">
                <a:solidFill>
                  <a:schemeClr val="dk1"/>
                </a:solidFill>
              </a:rPr>
              <a:t>WEBSITE:</a:t>
            </a:r>
            <a:r>
              <a:rPr lang="en" sz="1200" dirty="0">
                <a:solidFill>
                  <a:schemeClr val="dk1"/>
                </a:solidFill>
              </a:rPr>
              <a:t> </a:t>
            </a:r>
            <a:r>
              <a:rPr lang="en-US" sz="1200" dirty="0" err="1">
                <a:solidFill>
                  <a:schemeClr val="dk1"/>
                </a:solidFill>
              </a:rPr>
              <a:t>bmsg.org</a:t>
            </a:r>
            <a:endParaRPr sz="1200" dirty="0">
              <a:solidFill>
                <a:schemeClr val="dk1"/>
              </a:solidFill>
            </a:endParaRPr>
          </a:p>
          <a:p>
            <a:pPr marL="0" lvl="0" indent="0" algn="l" rtl="0">
              <a:lnSpc>
                <a:spcPct val="150000"/>
              </a:lnSpc>
              <a:spcBef>
                <a:spcPts val="0"/>
              </a:spcBef>
              <a:spcAft>
                <a:spcPts val="0"/>
              </a:spcAft>
              <a:buClr>
                <a:schemeClr val="dk1"/>
              </a:buClr>
              <a:buSzPts val="1100"/>
              <a:buFont typeface="Arial"/>
              <a:buNone/>
            </a:pPr>
            <a:r>
              <a:rPr lang="en-US" sz="1200" b="1" dirty="0">
                <a:solidFill>
                  <a:schemeClr val="dk1"/>
                </a:solidFill>
              </a:rPr>
              <a:t>TWITTER</a:t>
            </a:r>
            <a:r>
              <a:rPr lang="en" sz="1200" b="1" dirty="0">
                <a:solidFill>
                  <a:schemeClr val="dk1"/>
                </a:solidFill>
              </a:rPr>
              <a:t>: </a:t>
            </a:r>
            <a:r>
              <a:rPr lang="en" sz="1200" dirty="0">
                <a:solidFill>
                  <a:schemeClr val="dk1"/>
                </a:solidFill>
              </a:rPr>
              <a:t>@</a:t>
            </a:r>
            <a:r>
              <a:rPr lang="en-US" sz="1200" dirty="0">
                <a:solidFill>
                  <a:schemeClr val="dk1"/>
                </a:solidFill>
              </a:rPr>
              <a:t>BMSG</a:t>
            </a:r>
          </a:p>
          <a:p>
            <a:pPr marL="0" lvl="0" indent="0" algn="l" rtl="0">
              <a:lnSpc>
                <a:spcPct val="150000"/>
              </a:lnSpc>
              <a:spcBef>
                <a:spcPts val="0"/>
              </a:spcBef>
              <a:spcAft>
                <a:spcPts val="0"/>
              </a:spcAft>
              <a:buClr>
                <a:schemeClr val="dk1"/>
              </a:buClr>
              <a:buSzPts val="1100"/>
              <a:buFont typeface="Arial"/>
              <a:buNone/>
            </a:pPr>
            <a:r>
              <a:rPr lang="en-US" sz="1200" b="1" dirty="0">
                <a:solidFill>
                  <a:schemeClr val="dk1"/>
                </a:solidFill>
              </a:rPr>
              <a:t>FACEBOOK: </a:t>
            </a:r>
            <a:r>
              <a:rPr lang="en-US" sz="1200" dirty="0">
                <a:solidFill>
                  <a:schemeClr val="dk1"/>
                </a:solidFill>
              </a:rPr>
              <a:t>Berkeley Media Studies Group </a:t>
            </a:r>
            <a:endParaRPr sz="1200" b="1" dirty="0">
              <a:solidFill>
                <a:schemeClr val="dk1"/>
              </a:solidFill>
            </a:endParaRPr>
          </a:p>
          <a:p>
            <a:pPr marL="0" lvl="0" indent="0" algn="l" rtl="0">
              <a:lnSpc>
                <a:spcPct val="150000"/>
              </a:lnSpc>
              <a:spcBef>
                <a:spcPts val="0"/>
              </a:spcBef>
              <a:spcAft>
                <a:spcPts val="0"/>
              </a:spcAft>
              <a:buClr>
                <a:schemeClr val="dk1"/>
              </a:buClr>
              <a:buSzPts val="1100"/>
              <a:buFont typeface="Arial"/>
              <a:buNone/>
            </a:pPr>
            <a:endParaRPr sz="1200" dirty="0">
              <a:solidFill>
                <a:schemeClr val="dk1"/>
              </a:solidFill>
            </a:endParaRPr>
          </a:p>
          <a:p>
            <a:pPr marL="0" lvl="0" indent="0" algn="l" rtl="0">
              <a:spcBef>
                <a:spcPts val="0"/>
              </a:spcBef>
              <a:spcAft>
                <a:spcPts val="0"/>
              </a:spcAft>
              <a:buNone/>
            </a:pPr>
            <a:r>
              <a:rPr lang="en" dirty="0"/>
              <a:t>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xfrm>
            <a:off x="633075" y="301275"/>
            <a:ext cx="8295600" cy="572700"/>
          </a:xfrm>
          <a:prstGeom prst="rect">
            <a:avLst/>
          </a:prstGeom>
        </p:spPr>
        <p:txBody>
          <a:bodyPr spcFirstLastPara="1" wrap="square" lIns="91425" tIns="91425" rIns="91425" bIns="91425" anchor="ctr" anchorCtr="0">
            <a:noAutofit/>
          </a:bodyPr>
          <a:lstStyle/>
          <a:p>
            <a:r>
              <a:rPr lang="en-US" sz="3200" b="1" dirty="0">
                <a:solidFill>
                  <a:srgbClr val="000000"/>
                </a:solidFill>
              </a:rPr>
              <a:t/>
            </a:r>
            <a:br>
              <a:rPr lang="en-US" sz="3200" b="1" dirty="0">
                <a:solidFill>
                  <a:srgbClr val="000000"/>
                </a:solidFill>
              </a:rPr>
            </a:br>
            <a:r>
              <a:rPr lang="en-US" sz="3200" b="1" dirty="0">
                <a:solidFill>
                  <a:srgbClr val="000000"/>
                </a:solidFill>
              </a:rPr>
              <a:t>Key functions of the news</a:t>
            </a:r>
            <a:r>
              <a:rPr lang="en-US" sz="3200" dirty="0">
                <a:solidFill>
                  <a:srgbClr val="000000"/>
                </a:solidFill>
              </a:rPr>
              <a:t/>
            </a:r>
            <a:br>
              <a:rPr lang="en-US" sz="3200" dirty="0">
                <a:solidFill>
                  <a:srgbClr val="000000"/>
                </a:solidFill>
              </a:rPr>
            </a:br>
            <a:r>
              <a:rPr lang="en-US" sz="2400" b="0" dirty="0">
                <a:solidFill>
                  <a:srgbClr val="000000"/>
                </a:solidFill>
              </a:rPr>
              <a:t>			</a:t>
            </a:r>
          </a:p>
        </p:txBody>
      </p:sp>
      <p:grpSp>
        <p:nvGrpSpPr>
          <p:cNvPr id="4" name="Group 3"/>
          <p:cNvGrpSpPr/>
          <p:nvPr/>
        </p:nvGrpSpPr>
        <p:grpSpPr>
          <a:xfrm>
            <a:off x="1031625" y="1151344"/>
            <a:ext cx="7210310" cy="707886"/>
            <a:chOff x="1233046" y="2136086"/>
            <a:chExt cx="7210310" cy="707886"/>
          </a:xfrm>
        </p:grpSpPr>
        <p:sp>
          <p:nvSpPr>
            <p:cNvPr id="5" name="Rectangle 4"/>
            <p:cNvSpPr/>
            <p:nvPr/>
          </p:nvSpPr>
          <p:spPr>
            <a:xfrm>
              <a:off x="1233046" y="2136086"/>
              <a:ext cx="2286000" cy="707886"/>
            </a:xfrm>
            <a:prstGeom prst="rect">
              <a:avLst/>
            </a:prstGeom>
          </p:spPr>
          <p:txBody>
            <a:bodyPr wrap="square">
              <a:spAutoFit/>
            </a:bodyPr>
            <a:lstStyle/>
            <a:p>
              <a:pPr>
                <a:spcAft>
                  <a:spcPts val="1200"/>
                </a:spcAft>
              </a:pPr>
              <a:r>
                <a:rPr lang="en-US" altLang="en-US" sz="2000" b="1" dirty="0">
                  <a:solidFill>
                    <a:srgbClr val="000000"/>
                  </a:solidFill>
                  <a:latin typeface="Helvetica" charset="0"/>
                  <a:ea typeface="ＭＳ Ｐゴシック" charset="-128"/>
                </a:rPr>
                <a:t>Setting the agenda</a:t>
              </a:r>
              <a:r>
                <a:rPr lang="en-US" altLang="en-US" sz="2000" b="1" u="sng" dirty="0">
                  <a:solidFill>
                    <a:srgbClr val="000000"/>
                  </a:solidFill>
                  <a:latin typeface="Helvetica" charset="0"/>
                  <a:ea typeface="ＭＳ Ｐゴシック" charset="-128"/>
                </a:rPr>
                <a:t> </a:t>
              </a:r>
              <a:endParaRPr lang="en-US" altLang="en-US" sz="2000" b="1" dirty="0">
                <a:solidFill>
                  <a:srgbClr val="000000"/>
                </a:solidFill>
                <a:latin typeface="Helvetica" charset="0"/>
                <a:ea typeface="ＭＳ Ｐゴシック" charset="-128"/>
              </a:endParaRPr>
            </a:p>
          </p:txBody>
        </p:sp>
        <p:sp>
          <p:nvSpPr>
            <p:cNvPr id="6" name="Rectangle 5"/>
            <p:cNvSpPr/>
            <p:nvPr/>
          </p:nvSpPr>
          <p:spPr>
            <a:xfrm>
              <a:off x="5314670" y="2258595"/>
              <a:ext cx="3128686" cy="461665"/>
            </a:xfrm>
            <a:prstGeom prst="rect">
              <a:avLst/>
            </a:prstGeom>
          </p:spPr>
          <p:txBody>
            <a:bodyPr wrap="square">
              <a:spAutoFit/>
            </a:bodyPr>
            <a:lstStyle/>
            <a:p>
              <a:pPr algn="r">
                <a:spcAft>
                  <a:spcPts val="1200"/>
                </a:spcAft>
              </a:pPr>
              <a:r>
                <a:rPr lang="en-US" altLang="en-US" sz="2400" dirty="0">
                  <a:solidFill>
                    <a:srgbClr val="000000"/>
                  </a:solidFill>
                  <a:latin typeface="Helvetica" charset="0"/>
                  <a:ea typeface="ＭＳ Ｐゴシック" charset="-128"/>
                </a:rPr>
                <a:t>What we think </a:t>
              </a:r>
              <a:r>
                <a:rPr lang="en-US" altLang="en-US" sz="2400" b="1" dirty="0">
                  <a:solidFill>
                    <a:schemeClr val="accent4"/>
                  </a:solidFill>
                  <a:latin typeface="Helvetica" charset="0"/>
                  <a:ea typeface="ＭＳ Ｐゴシック" charset="-128"/>
                </a:rPr>
                <a:t>about</a:t>
              </a:r>
            </a:p>
          </p:txBody>
        </p:sp>
        <p:grpSp>
          <p:nvGrpSpPr>
            <p:cNvPr id="7" name="Group 6"/>
            <p:cNvGrpSpPr/>
            <p:nvPr/>
          </p:nvGrpSpPr>
          <p:grpSpPr>
            <a:xfrm rot="16200000">
              <a:off x="4080164" y="1860990"/>
              <a:ext cx="460464" cy="1258081"/>
              <a:chOff x="1610810" y="3132702"/>
              <a:chExt cx="381621" cy="1147963"/>
            </a:xfrm>
          </p:grpSpPr>
          <p:sp>
            <p:nvSpPr>
              <p:cNvPr id="8" name="Chevron 7"/>
              <p:cNvSpPr/>
              <p:nvPr/>
            </p:nvSpPr>
            <p:spPr>
              <a:xfrm rot="5400000">
                <a:off x="1512010" y="3231504"/>
                <a:ext cx="579224" cy="381619"/>
              </a:xfrm>
              <a:prstGeom prst="chevron">
                <a:avLst>
                  <a:gd name="adj" fmla="val 60225"/>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rot="5400000">
                <a:off x="1288878" y="3577113"/>
                <a:ext cx="1025484" cy="381620"/>
              </a:xfrm>
              <a:prstGeom prst="chevron">
                <a:avLst>
                  <a:gd name="adj" fmla="val 61090"/>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grpSp>
        <p:nvGrpSpPr>
          <p:cNvPr id="11" name="Group 10"/>
          <p:cNvGrpSpPr/>
          <p:nvPr/>
        </p:nvGrpSpPr>
        <p:grpSpPr>
          <a:xfrm>
            <a:off x="1031625" y="2239144"/>
            <a:ext cx="7210310" cy="707886"/>
            <a:chOff x="1233046" y="3410774"/>
            <a:chExt cx="7210310" cy="707886"/>
          </a:xfrm>
        </p:grpSpPr>
        <p:sp>
          <p:nvSpPr>
            <p:cNvPr id="12" name="Rectangle 11"/>
            <p:cNvSpPr/>
            <p:nvPr/>
          </p:nvSpPr>
          <p:spPr>
            <a:xfrm>
              <a:off x="1233046" y="3410774"/>
              <a:ext cx="2286000" cy="707886"/>
            </a:xfrm>
            <a:prstGeom prst="rect">
              <a:avLst/>
            </a:prstGeom>
          </p:spPr>
          <p:txBody>
            <a:bodyPr wrap="square">
              <a:spAutoFit/>
            </a:bodyPr>
            <a:lstStyle/>
            <a:p>
              <a:pPr>
                <a:spcAft>
                  <a:spcPts val="1200"/>
                </a:spcAft>
              </a:pPr>
              <a:r>
                <a:rPr lang="en-US" altLang="en-US" sz="2000" b="1" dirty="0">
                  <a:solidFill>
                    <a:srgbClr val="000000"/>
                  </a:solidFill>
                  <a:latin typeface="Helvetica" charset="0"/>
                  <a:ea typeface="ＭＳ Ｐゴシック" charset="-128"/>
                </a:rPr>
                <a:t>Shaping the debate</a:t>
              </a:r>
            </a:p>
          </p:txBody>
        </p:sp>
        <p:sp>
          <p:nvSpPr>
            <p:cNvPr id="13" name="Rectangle 12"/>
            <p:cNvSpPr/>
            <p:nvPr/>
          </p:nvSpPr>
          <p:spPr>
            <a:xfrm>
              <a:off x="5278849" y="3533283"/>
              <a:ext cx="3164507" cy="461665"/>
            </a:xfrm>
            <a:prstGeom prst="rect">
              <a:avLst/>
            </a:prstGeom>
          </p:spPr>
          <p:txBody>
            <a:bodyPr wrap="square">
              <a:spAutoFit/>
            </a:bodyPr>
            <a:lstStyle/>
            <a:p>
              <a:pPr algn="r">
                <a:spcAft>
                  <a:spcPts val="1200"/>
                </a:spcAft>
              </a:pPr>
              <a:r>
                <a:rPr lang="en-US" altLang="en-US" sz="2400" b="1" dirty="0">
                  <a:solidFill>
                    <a:schemeClr val="accent4"/>
                  </a:solidFill>
                  <a:latin typeface="Helvetica" charset="0"/>
                  <a:ea typeface="ＭＳ Ｐゴシック" charset="-128"/>
                </a:rPr>
                <a:t>How</a:t>
              </a:r>
              <a:r>
                <a:rPr lang="en-US" altLang="en-US" sz="2400" dirty="0">
                  <a:solidFill>
                    <a:schemeClr val="accent4"/>
                  </a:solidFill>
                  <a:latin typeface="Helvetica" charset="0"/>
                  <a:ea typeface="ＭＳ Ｐゴシック" charset="-128"/>
                </a:rPr>
                <a:t> </a:t>
              </a:r>
              <a:r>
                <a:rPr lang="en-US" altLang="en-US" sz="2400" dirty="0">
                  <a:solidFill>
                    <a:srgbClr val="000000"/>
                  </a:solidFill>
                  <a:latin typeface="Helvetica" charset="0"/>
                  <a:ea typeface="ＭＳ Ｐゴシック" charset="-128"/>
                </a:rPr>
                <a:t>we think about it</a:t>
              </a:r>
            </a:p>
          </p:txBody>
        </p:sp>
        <p:grpSp>
          <p:nvGrpSpPr>
            <p:cNvPr id="14" name="Group 13"/>
            <p:cNvGrpSpPr/>
            <p:nvPr/>
          </p:nvGrpSpPr>
          <p:grpSpPr>
            <a:xfrm>
              <a:off x="3681351" y="3534486"/>
              <a:ext cx="1258085" cy="460463"/>
              <a:chOff x="3468737" y="3546361"/>
              <a:chExt cx="734872" cy="460463"/>
            </a:xfrm>
          </p:grpSpPr>
          <p:sp>
            <p:nvSpPr>
              <p:cNvPr id="15" name="Chevron 14"/>
              <p:cNvSpPr/>
              <p:nvPr/>
            </p:nvSpPr>
            <p:spPr>
              <a:xfrm>
                <a:off x="3468737" y="3546361"/>
                <a:ext cx="370791" cy="460462"/>
              </a:xfrm>
              <a:prstGeom prst="chevron">
                <a:avLst>
                  <a:gd name="adj" fmla="val 60225"/>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Chevron 15"/>
              <p:cNvSpPr/>
              <p:nvPr/>
            </p:nvSpPr>
            <p:spPr>
              <a:xfrm>
                <a:off x="3547143" y="3546361"/>
                <a:ext cx="656466" cy="460463"/>
              </a:xfrm>
              <a:prstGeom prst="chevron">
                <a:avLst>
                  <a:gd name="adj" fmla="val 61090"/>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grpSp>
        <p:nvGrpSpPr>
          <p:cNvPr id="17" name="Group 16"/>
          <p:cNvGrpSpPr/>
          <p:nvPr/>
        </p:nvGrpSpPr>
        <p:grpSpPr>
          <a:xfrm>
            <a:off x="1031625" y="3459435"/>
            <a:ext cx="7085199" cy="707886"/>
            <a:chOff x="1233046" y="4685461"/>
            <a:chExt cx="7085199" cy="707886"/>
          </a:xfrm>
        </p:grpSpPr>
        <p:sp>
          <p:nvSpPr>
            <p:cNvPr id="18" name="Rectangle 17"/>
            <p:cNvSpPr/>
            <p:nvPr/>
          </p:nvSpPr>
          <p:spPr>
            <a:xfrm>
              <a:off x="1233046" y="4685461"/>
              <a:ext cx="2286000" cy="707886"/>
            </a:xfrm>
            <a:prstGeom prst="rect">
              <a:avLst/>
            </a:prstGeom>
          </p:spPr>
          <p:txBody>
            <a:bodyPr wrap="square">
              <a:spAutoFit/>
            </a:bodyPr>
            <a:lstStyle/>
            <a:p>
              <a:pPr>
                <a:spcAft>
                  <a:spcPts val="1200"/>
                </a:spcAft>
              </a:pPr>
              <a:r>
                <a:rPr lang="en-US" altLang="en-US" sz="2000" b="1" dirty="0">
                  <a:solidFill>
                    <a:srgbClr val="000000"/>
                  </a:solidFill>
                  <a:latin typeface="Helvetica" charset="0"/>
                  <a:ea typeface="ＭＳ Ｐゴシック" charset="-128"/>
                </a:rPr>
                <a:t>Reaching opinion leaders</a:t>
              </a:r>
            </a:p>
          </p:txBody>
        </p:sp>
        <p:sp>
          <p:nvSpPr>
            <p:cNvPr id="19" name="Rectangle 18"/>
            <p:cNvSpPr/>
            <p:nvPr/>
          </p:nvSpPr>
          <p:spPr>
            <a:xfrm>
              <a:off x="5213435" y="4823620"/>
              <a:ext cx="3104810" cy="461665"/>
            </a:xfrm>
            <a:prstGeom prst="rect">
              <a:avLst/>
            </a:prstGeom>
          </p:spPr>
          <p:txBody>
            <a:bodyPr wrap="square">
              <a:spAutoFit/>
            </a:bodyPr>
            <a:lstStyle/>
            <a:p>
              <a:pPr algn="r">
                <a:spcAft>
                  <a:spcPts val="1200"/>
                </a:spcAft>
              </a:pPr>
              <a:r>
                <a:rPr lang="en-US" altLang="en-US" sz="2400" dirty="0">
                  <a:solidFill>
                    <a:srgbClr val="000000"/>
                  </a:solidFill>
                  <a:latin typeface="Helvetica" charset="0"/>
                  <a:ea typeface="ＭＳ Ｐゴシック" charset="-128"/>
                </a:rPr>
                <a:t>What we </a:t>
              </a:r>
              <a:r>
                <a:rPr lang="en-US" altLang="en-US" sz="2400" b="1" dirty="0">
                  <a:solidFill>
                    <a:schemeClr val="accent4"/>
                  </a:solidFill>
                  <a:latin typeface="Helvetica" charset="0"/>
                  <a:ea typeface="ＭＳ Ｐゴシック" charset="-128"/>
                </a:rPr>
                <a:t>do</a:t>
              </a:r>
              <a:r>
                <a:rPr lang="en-US" altLang="en-US" sz="2400" dirty="0">
                  <a:solidFill>
                    <a:srgbClr val="000000"/>
                  </a:solidFill>
                  <a:latin typeface="Helvetica" charset="0"/>
                  <a:ea typeface="ＭＳ Ｐゴシック" charset="-128"/>
                </a:rPr>
                <a:t> about it</a:t>
              </a:r>
            </a:p>
          </p:txBody>
        </p:sp>
        <p:grpSp>
          <p:nvGrpSpPr>
            <p:cNvPr id="20" name="Group 19"/>
            <p:cNvGrpSpPr/>
            <p:nvPr/>
          </p:nvGrpSpPr>
          <p:grpSpPr>
            <a:xfrm>
              <a:off x="3681351" y="4809173"/>
              <a:ext cx="1258085" cy="460463"/>
              <a:chOff x="3460920" y="4821048"/>
              <a:chExt cx="734872" cy="460463"/>
            </a:xfrm>
          </p:grpSpPr>
          <p:sp>
            <p:nvSpPr>
              <p:cNvPr id="21" name="Chevron 20"/>
              <p:cNvSpPr/>
              <p:nvPr/>
            </p:nvSpPr>
            <p:spPr>
              <a:xfrm>
                <a:off x="3460920" y="4821048"/>
                <a:ext cx="370791" cy="460462"/>
              </a:xfrm>
              <a:prstGeom prst="chevron">
                <a:avLst>
                  <a:gd name="adj" fmla="val 60225"/>
                </a:avLst>
              </a:prstGeom>
              <a:solidFill>
                <a:schemeClr val="bg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Chevron 21"/>
              <p:cNvSpPr/>
              <p:nvPr/>
            </p:nvSpPr>
            <p:spPr>
              <a:xfrm>
                <a:off x="3539326" y="4821048"/>
                <a:ext cx="656466" cy="460463"/>
              </a:xfrm>
              <a:prstGeom prst="chevron">
                <a:avLst>
                  <a:gd name="adj" fmla="val 61090"/>
                </a:avLst>
              </a:prstGeom>
              <a:solidFill>
                <a:schemeClr val="bg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spTree>
    <p:extLst>
      <p:ext uri="{BB962C8B-B14F-4D97-AF65-F5344CB8AC3E}">
        <p14:creationId xmlns:p14="http://schemas.microsoft.com/office/powerpoint/2010/main" val="2079712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843" y="692575"/>
            <a:ext cx="6367800" cy="2875800"/>
          </a:xfrm>
        </p:spPr>
        <p:txBody>
          <a:bodyPr/>
          <a:lstStyle/>
          <a:p>
            <a:r>
              <a:rPr lang="en-US" sz="4400" dirty="0"/>
              <a:t/>
            </a:r>
            <a:br>
              <a:rPr lang="en-US" sz="4400" dirty="0"/>
            </a:br>
            <a:r>
              <a:rPr lang="en-US" sz="4400" dirty="0"/>
              <a:t>What is media advocacy? </a:t>
            </a:r>
            <a:r>
              <a:rPr lang="en-US" dirty="0"/>
              <a:t/>
            </a:r>
            <a:br>
              <a:rPr lang="en-US" dirty="0"/>
            </a:br>
            <a:r>
              <a:rPr lang="en-US" dirty="0"/>
              <a:t/>
            </a:r>
            <a:br>
              <a:rPr lang="en-US" dirty="0"/>
            </a:br>
            <a:r>
              <a:rPr lang="en-US" sz="2800" b="0" dirty="0">
                <a:ea typeface="ヒラギノ角ゴ Pro W3" charset="0"/>
              </a:rPr>
              <a:t>Media advocacy is the </a:t>
            </a:r>
            <a:r>
              <a:rPr lang="en-US" sz="2800" b="0" dirty="0">
                <a:solidFill>
                  <a:schemeClr val="accent4">
                    <a:lumMod val="75000"/>
                  </a:schemeClr>
                </a:solidFill>
                <a:ea typeface="ヒラギノ角ゴ Pro W3" charset="0"/>
              </a:rPr>
              <a:t>strategic</a:t>
            </a:r>
            <a:r>
              <a:rPr lang="en-US" sz="2800" b="0" dirty="0">
                <a:solidFill>
                  <a:schemeClr val="tx1"/>
                </a:solidFill>
                <a:ea typeface="ヒラギノ角ゴ Pro W3" charset="0"/>
              </a:rPr>
              <a:t> </a:t>
            </a:r>
            <a:r>
              <a:rPr lang="en-US" sz="2800" b="0" dirty="0">
                <a:ea typeface="ヒラギノ角ゴ Pro W3" charset="0"/>
              </a:rPr>
              <a:t>use of mass media to </a:t>
            </a:r>
            <a:r>
              <a:rPr lang="en-US" sz="2800" b="0" dirty="0">
                <a:solidFill>
                  <a:schemeClr val="accent4">
                    <a:lumMod val="75000"/>
                  </a:schemeClr>
                </a:solidFill>
                <a:ea typeface="ヒラギノ角ゴ Pro W3" charset="0"/>
              </a:rPr>
              <a:t>support</a:t>
            </a:r>
            <a:r>
              <a:rPr lang="en-US" sz="2800" b="0" dirty="0">
                <a:solidFill>
                  <a:schemeClr val="tx1"/>
                </a:solidFill>
                <a:ea typeface="ヒラギノ角ゴ Pro W3" charset="0"/>
              </a:rPr>
              <a:t> </a:t>
            </a:r>
            <a:r>
              <a:rPr lang="en-US" sz="2800" b="0" dirty="0">
                <a:ea typeface="ヒラギノ角ゴ Pro W3" charset="0"/>
              </a:rPr>
              <a:t>community organizing to </a:t>
            </a:r>
            <a:r>
              <a:rPr lang="en-US" sz="2800" b="0" dirty="0">
                <a:solidFill>
                  <a:schemeClr val="accent4">
                    <a:lumMod val="75000"/>
                  </a:schemeClr>
                </a:solidFill>
                <a:ea typeface="ヒラギノ角ゴ Pro W3" charset="0"/>
              </a:rPr>
              <a:t>advance</a:t>
            </a:r>
            <a:r>
              <a:rPr lang="en-US" sz="2800" b="0" dirty="0">
                <a:solidFill>
                  <a:schemeClr val="tx1"/>
                </a:solidFill>
                <a:ea typeface="ヒラギノ角ゴ Pro W3" charset="0"/>
              </a:rPr>
              <a:t> </a:t>
            </a:r>
            <a:r>
              <a:rPr lang="en-US" sz="2800" b="0" dirty="0">
                <a:ea typeface="ヒラギノ角ゴ Pro W3" charset="0"/>
              </a:rPr>
              <a:t>a social or public policy initiative.</a:t>
            </a:r>
            <a:br>
              <a:rPr lang="en-US" sz="2800" b="0" dirty="0">
                <a:ea typeface="ヒラギノ角ゴ Pro W3" charset="0"/>
              </a:rPr>
            </a:br>
            <a:endParaRPr lang="en-US" sz="2800" b="0" dirty="0"/>
          </a:p>
        </p:txBody>
      </p:sp>
    </p:spTree>
    <p:extLst>
      <p:ext uri="{BB962C8B-B14F-4D97-AF65-F5344CB8AC3E}">
        <p14:creationId xmlns:p14="http://schemas.microsoft.com/office/powerpoint/2010/main" val="13305522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6860" y="692575"/>
            <a:ext cx="6367800" cy="2875800"/>
          </a:xfrm>
        </p:spPr>
        <p:txBody>
          <a:bodyPr/>
          <a:lstStyle/>
          <a:p>
            <a:r>
              <a:rPr lang="en-US" sz="4400" dirty="0"/>
              <a:t>Message is never first</a:t>
            </a:r>
            <a:r>
              <a:rPr lang="en-US" dirty="0"/>
              <a:t/>
            </a:r>
            <a:br>
              <a:rPr lang="en-US" dirty="0"/>
            </a:br>
            <a:r>
              <a:rPr lang="en-US" dirty="0"/>
              <a:t/>
            </a:r>
            <a:br>
              <a:rPr lang="en-US" dirty="0"/>
            </a:br>
            <a:r>
              <a:rPr lang="en-US" sz="2800" b="0" dirty="0">
                <a:ea typeface="ヒラギノ角ゴ Pro W3" charset="0"/>
              </a:rPr>
              <a:t>You can’t have a media strategy without an overall strategy.</a:t>
            </a:r>
            <a:endParaRPr lang="en-US" sz="2800" b="0" dirty="0"/>
          </a:p>
        </p:txBody>
      </p:sp>
    </p:spTree>
    <p:extLst>
      <p:ext uri="{BB962C8B-B14F-4D97-AF65-F5344CB8AC3E}">
        <p14:creationId xmlns:p14="http://schemas.microsoft.com/office/powerpoint/2010/main" val="19424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xfrm>
            <a:off x="620375" y="275874"/>
            <a:ext cx="8284139" cy="780039"/>
          </a:xfrm>
          <a:prstGeom prst="rect">
            <a:avLst/>
          </a:prstGeom>
        </p:spPr>
        <p:txBody>
          <a:bodyPr spcFirstLastPara="1" wrap="square" lIns="91425" tIns="91425" rIns="91425" bIns="91425" anchor="ctr" anchorCtr="0">
            <a:noAutofit/>
          </a:bodyPr>
          <a:lstStyle/>
          <a:p>
            <a:r>
              <a:rPr lang="en-US" b="1" dirty="0">
                <a:solidFill>
                  <a:srgbClr val="000000"/>
                </a:solidFill>
              </a:rPr>
              <a:t/>
            </a:r>
            <a:br>
              <a:rPr lang="en-US" b="1" dirty="0">
                <a:solidFill>
                  <a:srgbClr val="000000"/>
                </a:solidFill>
              </a:rPr>
            </a:br>
            <a:r>
              <a:rPr lang="en-US" sz="3600" b="1" dirty="0">
                <a:solidFill>
                  <a:srgbClr val="000000"/>
                </a:solidFill>
              </a:rPr>
              <a:t>The Layers of Strategy</a:t>
            </a:r>
            <a:r>
              <a:rPr lang="en-US" dirty="0">
                <a:solidFill>
                  <a:srgbClr val="000000"/>
                </a:solidFill>
              </a:rPr>
              <a:t/>
            </a:r>
            <a:br>
              <a:rPr lang="en-US" dirty="0">
                <a:solidFill>
                  <a:srgbClr val="000000"/>
                </a:solidFill>
              </a:rPr>
            </a:br>
            <a:r>
              <a:rPr lang="en-US" sz="2400" dirty="0">
                <a:solidFill>
                  <a:srgbClr val="000000"/>
                </a:solidFill>
              </a:rPr>
              <a:t>				</a:t>
            </a:r>
          </a:p>
        </p:txBody>
      </p:sp>
      <p:pic>
        <p:nvPicPr>
          <p:cNvPr id="4" name="Picture 3">
            <a:extLst>
              <a:ext uri="{FF2B5EF4-FFF2-40B4-BE49-F238E27FC236}">
                <a16:creationId xmlns:a16="http://schemas.microsoft.com/office/drawing/2014/main" xmlns="" id="{EE06CBE9-EB56-F74A-8C10-93A2850265AE}"/>
              </a:ext>
            </a:extLst>
          </p:cNvPr>
          <p:cNvPicPr>
            <a:picLocks noChangeAspect="1"/>
          </p:cNvPicPr>
          <p:nvPr/>
        </p:nvPicPr>
        <p:blipFill>
          <a:blip r:embed="rId3"/>
          <a:stretch>
            <a:fillRect/>
          </a:stretch>
        </p:blipFill>
        <p:spPr>
          <a:xfrm>
            <a:off x="1600805" y="1422212"/>
            <a:ext cx="5942391" cy="3617108"/>
          </a:xfrm>
          <a:prstGeom prst="rect">
            <a:avLst/>
          </a:prstGeom>
        </p:spPr>
      </p:pic>
    </p:spTree>
    <p:extLst>
      <p:ext uri="{BB962C8B-B14F-4D97-AF65-F5344CB8AC3E}">
        <p14:creationId xmlns:p14="http://schemas.microsoft.com/office/powerpoint/2010/main" val="1014693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3" name="Google Shape;107;p23"/>
          <p:cNvSpPr txBox="1">
            <a:spLocks noGrp="1"/>
          </p:cNvSpPr>
          <p:nvPr>
            <p:ph type="title"/>
          </p:nvPr>
        </p:nvSpPr>
        <p:spPr>
          <a:prstGeom prst="rect">
            <a:avLst/>
          </a:prstGeom>
        </p:spPr>
        <p:txBody>
          <a:bodyPr spcFirstLastPara="1" wrap="square" lIns="91425" tIns="91425" rIns="91425" bIns="91425" anchor="ctr" anchorCtr="0">
            <a:noAutofit/>
          </a:bodyPr>
          <a:lstStyle/>
          <a:p>
            <a:r>
              <a:rPr lang="en-US" dirty="0">
                <a:solidFill>
                  <a:srgbClr val="000000"/>
                </a:solidFill>
              </a:rPr>
              <a:t/>
            </a:r>
            <a:br>
              <a:rPr lang="en-US" dirty="0">
                <a:solidFill>
                  <a:srgbClr val="000000"/>
                </a:solidFill>
              </a:rPr>
            </a:br>
            <a:r>
              <a:rPr lang="en-US" dirty="0">
                <a:solidFill>
                  <a:srgbClr val="000000"/>
                </a:solidFill>
              </a:rPr>
              <a:t/>
            </a:r>
            <a:br>
              <a:rPr lang="en-US" dirty="0">
                <a:solidFill>
                  <a:srgbClr val="000000"/>
                </a:solidFill>
              </a:rPr>
            </a:br>
            <a:r>
              <a:rPr lang="en-US" b="1" dirty="0">
                <a:solidFill>
                  <a:srgbClr val="000000"/>
                </a:solidFill>
              </a:rPr>
              <a:t>Overall strategy</a:t>
            </a:r>
            <a:br>
              <a:rPr lang="en-US" b="1" dirty="0">
                <a:solidFill>
                  <a:srgbClr val="000000"/>
                </a:solidFill>
              </a:rPr>
            </a:br>
            <a:r>
              <a:rPr lang="en-US" dirty="0">
                <a:solidFill>
                  <a:srgbClr val="000000"/>
                </a:solidFill>
              </a:rPr>
              <a:t/>
            </a:r>
            <a:br>
              <a:rPr lang="en-US" dirty="0">
                <a:solidFill>
                  <a:srgbClr val="000000"/>
                </a:solidFill>
              </a:rPr>
            </a:br>
            <a:r>
              <a:rPr lang="en-US" dirty="0">
                <a:solidFill>
                  <a:srgbClr val="000000"/>
                </a:solidFill>
              </a:rPr>
              <a:t>				</a:t>
            </a:r>
          </a:p>
        </p:txBody>
      </p:sp>
      <p:sp>
        <p:nvSpPr>
          <p:cNvPr id="2" name="Text Placeholder 1"/>
          <p:cNvSpPr>
            <a:spLocks noGrp="1"/>
          </p:cNvSpPr>
          <p:nvPr>
            <p:ph type="body" idx="1"/>
          </p:nvPr>
        </p:nvSpPr>
        <p:spPr>
          <a:xfrm>
            <a:off x="2603468" y="1139979"/>
            <a:ext cx="6540532" cy="3410250"/>
          </a:xfrm>
        </p:spPr>
        <p:txBody>
          <a:bodyPr/>
          <a:lstStyle/>
          <a:p>
            <a:pPr>
              <a:spcBef>
                <a:spcPts val="600"/>
              </a:spcBef>
              <a:spcAft>
                <a:spcPts val="600"/>
              </a:spcAft>
            </a:pPr>
            <a:r>
              <a:rPr lang="en-US" sz="2400" dirty="0">
                <a:solidFill>
                  <a:srgbClr val="000000"/>
                </a:solidFill>
                <a:latin typeface="Oswald SemiBold"/>
                <a:ea typeface="Oswald SemiBold"/>
                <a:cs typeface="Oswald SemiBold"/>
                <a:sym typeface="Oswald SemiBold"/>
              </a:rPr>
              <a:t>Define the </a:t>
            </a:r>
            <a:r>
              <a:rPr lang="en-US" sz="2400" b="1" dirty="0">
                <a:solidFill>
                  <a:schemeClr val="accent4"/>
                </a:solidFill>
                <a:latin typeface="Oswald SemiBold"/>
                <a:ea typeface="Oswald SemiBold"/>
                <a:cs typeface="Oswald SemiBold"/>
                <a:sym typeface="Oswald SemiBold"/>
              </a:rPr>
              <a:t>problem</a:t>
            </a:r>
            <a:r>
              <a:rPr lang="en-US" sz="2400" b="1" dirty="0">
                <a:solidFill>
                  <a:srgbClr val="000000"/>
                </a:solidFill>
                <a:latin typeface="Oswald SemiBold"/>
                <a:ea typeface="Oswald SemiBold"/>
                <a:cs typeface="Oswald SemiBold"/>
                <a:sym typeface="Oswald SemiBold"/>
              </a:rPr>
              <a:t> </a:t>
            </a:r>
            <a:r>
              <a:rPr lang="en-US" sz="2400" dirty="0">
                <a:solidFill>
                  <a:srgbClr val="000000"/>
                </a:solidFill>
                <a:latin typeface="Oswald SemiBold"/>
                <a:ea typeface="Oswald SemiBold"/>
                <a:cs typeface="Oswald SemiBold"/>
                <a:sym typeface="Oswald SemiBold"/>
              </a:rPr>
              <a:t>you want to address</a:t>
            </a:r>
          </a:p>
          <a:p>
            <a:pPr>
              <a:spcBef>
                <a:spcPts val="600"/>
              </a:spcBef>
              <a:spcAft>
                <a:spcPts val="600"/>
              </a:spcAft>
            </a:pPr>
            <a:r>
              <a:rPr lang="en-US" sz="2400" dirty="0">
                <a:solidFill>
                  <a:srgbClr val="000000"/>
                </a:solidFill>
                <a:latin typeface="Oswald SemiBold"/>
                <a:ea typeface="Oswald SemiBold"/>
                <a:cs typeface="Oswald SemiBold"/>
                <a:sym typeface="Oswald SemiBold"/>
              </a:rPr>
              <a:t>Clarify the </a:t>
            </a:r>
            <a:r>
              <a:rPr lang="en-US" sz="2400" b="1" dirty="0">
                <a:solidFill>
                  <a:schemeClr val="accent4"/>
                </a:solidFill>
                <a:latin typeface="Oswald SemiBold"/>
                <a:ea typeface="Oswald SemiBold"/>
                <a:cs typeface="Oswald SemiBold"/>
                <a:sym typeface="Oswald SemiBold"/>
              </a:rPr>
              <a:t>solution</a:t>
            </a:r>
            <a:r>
              <a:rPr lang="en-US" sz="2400" b="1" dirty="0">
                <a:solidFill>
                  <a:srgbClr val="000000"/>
                </a:solidFill>
                <a:latin typeface="Oswald SemiBold"/>
                <a:ea typeface="Oswald SemiBold"/>
                <a:cs typeface="Oswald SemiBold"/>
                <a:sym typeface="Oswald SemiBold"/>
              </a:rPr>
              <a:t> </a:t>
            </a:r>
            <a:r>
              <a:rPr lang="en-US" sz="2400" dirty="0">
                <a:solidFill>
                  <a:srgbClr val="000000"/>
                </a:solidFill>
                <a:latin typeface="Oswald SemiBold"/>
                <a:ea typeface="Oswald SemiBold"/>
                <a:cs typeface="Oswald SemiBold"/>
                <a:sym typeface="Oswald SemiBold"/>
              </a:rPr>
              <a:t>you propose</a:t>
            </a:r>
          </a:p>
          <a:p>
            <a:pPr>
              <a:spcBef>
                <a:spcPts val="600"/>
              </a:spcBef>
              <a:spcAft>
                <a:spcPts val="600"/>
              </a:spcAft>
            </a:pPr>
            <a:r>
              <a:rPr lang="en-US" sz="2400" dirty="0">
                <a:solidFill>
                  <a:srgbClr val="000000"/>
                </a:solidFill>
                <a:latin typeface="Oswald SemiBold"/>
                <a:ea typeface="Oswald SemiBold"/>
                <a:cs typeface="Oswald SemiBold"/>
                <a:sym typeface="Oswald SemiBold"/>
              </a:rPr>
              <a:t>Identify the </a:t>
            </a:r>
            <a:r>
              <a:rPr lang="en-US" sz="2400" b="1" dirty="0">
                <a:solidFill>
                  <a:schemeClr val="accent4"/>
                </a:solidFill>
                <a:latin typeface="Oswald SemiBold"/>
                <a:ea typeface="Oswald SemiBold"/>
                <a:cs typeface="Oswald SemiBold"/>
                <a:sym typeface="Oswald SemiBold"/>
              </a:rPr>
              <a:t>target</a:t>
            </a:r>
            <a:r>
              <a:rPr lang="en-US" sz="2400" b="1" dirty="0">
                <a:solidFill>
                  <a:srgbClr val="000000"/>
                </a:solidFill>
                <a:latin typeface="Oswald SemiBold"/>
                <a:ea typeface="Oswald SemiBold"/>
                <a:cs typeface="Oswald SemiBold"/>
                <a:sym typeface="Oswald SemiBold"/>
              </a:rPr>
              <a:t> </a:t>
            </a:r>
            <a:r>
              <a:rPr lang="en-US" sz="2400" dirty="0">
                <a:solidFill>
                  <a:srgbClr val="000000"/>
                </a:solidFill>
                <a:latin typeface="Oswald SemiBold"/>
                <a:ea typeface="Oswald SemiBold"/>
                <a:cs typeface="Oswald SemiBold"/>
                <a:sym typeface="Oswald SemiBold"/>
              </a:rPr>
              <a:t>with the power to support your solution</a:t>
            </a:r>
          </a:p>
          <a:p>
            <a:pPr>
              <a:spcBef>
                <a:spcPts val="600"/>
              </a:spcBef>
              <a:spcAft>
                <a:spcPts val="600"/>
              </a:spcAft>
            </a:pPr>
            <a:r>
              <a:rPr lang="en-US" sz="2400" dirty="0">
                <a:solidFill>
                  <a:srgbClr val="000000"/>
                </a:solidFill>
                <a:latin typeface="Oswald SemiBold"/>
                <a:ea typeface="Oswald SemiBold"/>
                <a:cs typeface="Oswald SemiBold"/>
                <a:sym typeface="Oswald SemiBold"/>
              </a:rPr>
              <a:t>Think of </a:t>
            </a:r>
            <a:r>
              <a:rPr lang="en-US" sz="2400" b="1" dirty="0">
                <a:solidFill>
                  <a:schemeClr val="accent4"/>
                </a:solidFill>
                <a:latin typeface="Oswald SemiBold"/>
                <a:ea typeface="Oswald SemiBold"/>
                <a:cs typeface="Oswald SemiBold"/>
                <a:sym typeface="Oswald SemiBold"/>
              </a:rPr>
              <a:t>allies</a:t>
            </a:r>
            <a:r>
              <a:rPr lang="en-US" sz="2400" b="1" dirty="0">
                <a:solidFill>
                  <a:srgbClr val="000000"/>
                </a:solidFill>
                <a:latin typeface="Oswald SemiBold"/>
                <a:ea typeface="Oswald SemiBold"/>
                <a:cs typeface="Oswald SemiBold"/>
                <a:sym typeface="Oswald SemiBold"/>
              </a:rPr>
              <a:t> </a:t>
            </a:r>
            <a:r>
              <a:rPr lang="en-US" sz="2400" dirty="0">
                <a:solidFill>
                  <a:srgbClr val="000000"/>
                </a:solidFill>
                <a:latin typeface="Oswald SemiBold"/>
                <a:ea typeface="Oswald SemiBold"/>
                <a:cs typeface="Oswald SemiBold"/>
                <a:sym typeface="Oswald SemiBold"/>
              </a:rPr>
              <a:t>who can support you </a:t>
            </a:r>
          </a:p>
          <a:p>
            <a:pPr>
              <a:spcBef>
                <a:spcPts val="600"/>
              </a:spcBef>
              <a:spcAft>
                <a:spcPts val="600"/>
              </a:spcAft>
            </a:pPr>
            <a:r>
              <a:rPr lang="en-US" sz="2400" dirty="0">
                <a:solidFill>
                  <a:srgbClr val="000000"/>
                </a:solidFill>
                <a:latin typeface="Oswald SemiBold"/>
                <a:ea typeface="Oswald SemiBold"/>
                <a:cs typeface="Oswald SemiBold"/>
                <a:sym typeface="Oswald SemiBold"/>
              </a:rPr>
              <a:t>Identify what </a:t>
            </a:r>
            <a:r>
              <a:rPr lang="en-US" sz="2400" b="1" dirty="0">
                <a:solidFill>
                  <a:schemeClr val="accent4"/>
                </a:solidFill>
                <a:latin typeface="Oswald SemiBold"/>
                <a:ea typeface="Oswald SemiBold"/>
                <a:cs typeface="Oswald SemiBold"/>
                <a:sym typeface="Oswald SemiBold"/>
              </a:rPr>
              <a:t>actions </a:t>
            </a:r>
            <a:r>
              <a:rPr lang="en-US" sz="2400" dirty="0">
                <a:solidFill>
                  <a:srgbClr val="000000"/>
                </a:solidFill>
                <a:latin typeface="Oswald SemiBold"/>
                <a:ea typeface="Oswald SemiBold"/>
                <a:cs typeface="Oswald SemiBold"/>
                <a:sym typeface="Oswald SemiBold"/>
              </a:rPr>
              <a:t>you’ll take</a:t>
            </a:r>
            <a:endParaRPr lang="en-US" dirty="0"/>
          </a:p>
        </p:txBody>
      </p:sp>
      <p:pic>
        <p:nvPicPr>
          <p:cNvPr id="4" name="Picture 3">
            <a:extLst>
              <a:ext uri="{FF2B5EF4-FFF2-40B4-BE49-F238E27FC236}">
                <a16:creationId xmlns:a16="http://schemas.microsoft.com/office/drawing/2014/main" xmlns="" id="{D7452506-B8FC-1647-9300-9B7B0CF8C215}"/>
              </a:ext>
            </a:extLst>
          </p:cNvPr>
          <p:cNvPicPr>
            <a:picLocks noChangeAspect="1"/>
          </p:cNvPicPr>
          <p:nvPr/>
        </p:nvPicPr>
        <p:blipFill>
          <a:blip r:embed="rId3"/>
          <a:stretch>
            <a:fillRect/>
          </a:stretch>
        </p:blipFill>
        <p:spPr>
          <a:xfrm>
            <a:off x="1085401" y="1139979"/>
            <a:ext cx="1076078" cy="1269333"/>
          </a:xfrm>
          <a:prstGeom prst="rect">
            <a:avLst/>
          </a:prstGeom>
        </p:spPr>
      </p:pic>
    </p:spTree>
    <p:extLst>
      <p:ext uri="{BB962C8B-B14F-4D97-AF65-F5344CB8AC3E}">
        <p14:creationId xmlns:p14="http://schemas.microsoft.com/office/powerpoint/2010/main" val="69797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blue title bar">
  <a:themeElements>
    <a:clrScheme name="bmsg colors">
      <a:dk1>
        <a:srgbClr val="000000"/>
      </a:dk1>
      <a:lt1>
        <a:sysClr val="window" lastClr="FFFFFF"/>
      </a:lt1>
      <a:dk2>
        <a:srgbClr val="345169"/>
      </a:dk2>
      <a:lt2>
        <a:srgbClr val="BFBFBF"/>
      </a:lt2>
      <a:accent1>
        <a:srgbClr val="A6A6A6"/>
      </a:accent1>
      <a:accent2>
        <a:srgbClr val="808080"/>
      </a:accent2>
      <a:accent3>
        <a:srgbClr val="606060"/>
      </a:accent3>
      <a:accent4>
        <a:srgbClr val="FFAD43"/>
      </a:accent4>
      <a:accent5>
        <a:srgbClr val="223546"/>
      </a:accent5>
      <a:accent6>
        <a:srgbClr val="FFFFFF"/>
      </a:accent6>
      <a:hlink>
        <a:srgbClr val="808080"/>
      </a:hlink>
      <a:folHlink>
        <a:srgbClr val="FFAD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blue title bar">
  <a:themeElements>
    <a:clrScheme name="bmsg colors">
      <a:dk1>
        <a:srgbClr val="000000"/>
      </a:dk1>
      <a:lt1>
        <a:sysClr val="window" lastClr="FFFFFF"/>
      </a:lt1>
      <a:dk2>
        <a:srgbClr val="345169"/>
      </a:dk2>
      <a:lt2>
        <a:srgbClr val="BFBFBF"/>
      </a:lt2>
      <a:accent1>
        <a:srgbClr val="A6A6A6"/>
      </a:accent1>
      <a:accent2>
        <a:srgbClr val="808080"/>
      </a:accent2>
      <a:accent3>
        <a:srgbClr val="606060"/>
      </a:accent3>
      <a:accent4>
        <a:srgbClr val="FFAD43"/>
      </a:accent4>
      <a:accent5>
        <a:srgbClr val="223546"/>
      </a:accent5>
      <a:accent6>
        <a:srgbClr val="FFFFFF"/>
      </a:accent6>
      <a:hlink>
        <a:srgbClr val="808080"/>
      </a:hlink>
      <a:folHlink>
        <a:srgbClr val="FFAD43"/>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8C2066FBFC4544BD8EBB1346041295" ma:contentTypeVersion="13" ma:contentTypeDescription="Create a new document." ma:contentTypeScope="" ma:versionID="de0b55355626c95a40ee822a33c72384">
  <xsd:schema xmlns:xsd="http://www.w3.org/2001/XMLSchema" xmlns:xs="http://www.w3.org/2001/XMLSchema" xmlns:p="http://schemas.microsoft.com/office/2006/metadata/properties" xmlns:ns2="307591b6-0ced-403a-8231-8f5bcb87a3c8" xmlns:ns3="8f94b0d7-a615-41e0-ac3b-78c6ce4f4bdb" targetNamespace="http://schemas.microsoft.com/office/2006/metadata/properties" ma:root="true" ma:fieldsID="e85bc0f8dcb1ac955ff97d1cb16ec1e3" ns2:_="" ns3:_="">
    <xsd:import namespace="307591b6-0ced-403a-8231-8f5bcb87a3c8"/>
    <xsd:import namespace="8f94b0d7-a615-41e0-ac3b-78c6ce4f4bd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7591b6-0ced-403a-8231-8f5bcb87a3c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94b0d7-a615-41e0-ac3b-78c6ce4f4bd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E9DC2E-FB4E-4B1B-8835-416D9C4A95AA}">
  <ds:schemaRefs>
    <ds:schemaRef ds:uri="http://schemas.microsoft.com/sharepoint/v3/contenttype/forms"/>
  </ds:schemaRefs>
</ds:datastoreItem>
</file>

<file path=customXml/itemProps2.xml><?xml version="1.0" encoding="utf-8"?>
<ds:datastoreItem xmlns:ds="http://schemas.openxmlformats.org/officeDocument/2006/customXml" ds:itemID="{FCFDCBC6-B613-4AA8-B311-B2516B9DE027}">
  <ds:schemaRefs>
    <ds:schemaRef ds:uri="http://purl.org/dc/elements/1.1/"/>
    <ds:schemaRef ds:uri="http://schemas.microsoft.com/office/2006/metadata/properties"/>
    <ds:schemaRef ds:uri="8f94b0d7-a615-41e0-ac3b-78c6ce4f4bdb"/>
    <ds:schemaRef ds:uri="http://schemas.openxmlformats.org/package/2006/metadata/core-properties"/>
    <ds:schemaRef ds:uri="http://purl.org/dc/terms/"/>
    <ds:schemaRef ds:uri="http://schemas.microsoft.com/office/2006/documentManagement/types"/>
    <ds:schemaRef ds:uri="http://purl.org/dc/dcmitype/"/>
    <ds:schemaRef ds:uri="http://schemas.microsoft.com/office/infopath/2007/PartnerControls"/>
    <ds:schemaRef ds:uri="307591b6-0ced-403a-8231-8f5bcb87a3c8"/>
    <ds:schemaRef ds:uri="http://www.w3.org/XML/1998/namespace"/>
  </ds:schemaRefs>
</ds:datastoreItem>
</file>

<file path=customXml/itemProps3.xml><?xml version="1.0" encoding="utf-8"?>
<ds:datastoreItem xmlns:ds="http://schemas.openxmlformats.org/officeDocument/2006/customXml" ds:itemID="{40135653-E3FD-48F1-A45C-12EEF67224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7591b6-0ced-403a-8231-8f5bcb87a3c8"/>
    <ds:schemaRef ds:uri="8f94b0d7-a615-41e0-ac3b-78c6ce4f4b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762</TotalTime>
  <Words>8700</Words>
  <Application>Microsoft Office PowerPoint</Application>
  <PresentationFormat>On-screen Show (16:9)</PresentationFormat>
  <Paragraphs>395</Paragraphs>
  <Slides>41</Slides>
  <Notes>41</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41</vt:i4>
      </vt:variant>
    </vt:vector>
  </HeadingPairs>
  <TitlesOfParts>
    <vt:vector size="57" baseType="lpstr">
      <vt:lpstr>ＭＳ Ｐゴシック</vt:lpstr>
      <vt:lpstr>Arial</vt:lpstr>
      <vt:lpstr>Calibri</vt:lpstr>
      <vt:lpstr>Helvetica</vt:lpstr>
      <vt:lpstr>Helvetica Neue</vt:lpstr>
      <vt:lpstr>ITC Franklin Gothic Std Book</vt:lpstr>
      <vt:lpstr>Osaka</vt:lpstr>
      <vt:lpstr>Oswald</vt:lpstr>
      <vt:lpstr>Oswald Medium</vt:lpstr>
      <vt:lpstr>Oswald SemiBold</vt:lpstr>
      <vt:lpstr>Source Sans Pro</vt:lpstr>
      <vt:lpstr>Times</vt:lpstr>
      <vt:lpstr>ヒラギノ角ゴ Pro W3</vt:lpstr>
      <vt:lpstr>Simple Light</vt:lpstr>
      <vt:lpstr>5_blue title bar</vt:lpstr>
      <vt:lpstr>2_blue title bar</vt:lpstr>
      <vt:lpstr>PowerPoint Presentation</vt:lpstr>
      <vt:lpstr>     Research on news coverage of public health issues  Media advocacy training and strategic consultation for community groups and public health advocates  Professional education for journalists</vt:lpstr>
      <vt:lpstr>Training objectives  Clarify your overall and media strategies and  develop strategic messages for advocacy   Use language that supports your  strategies on the public charge rule   Clarify why and how we can effectively use  stories    Describe concerns and considerations for  collecting and sharing stories</vt:lpstr>
      <vt:lpstr> Media Advocacy 101 &amp; Storytelling  </vt:lpstr>
      <vt:lpstr> Key functions of the news    </vt:lpstr>
      <vt:lpstr> What is media advocacy?   Media advocacy is the strategic use of mass media to support community organizing to advance a social or public policy initiative. </vt:lpstr>
      <vt:lpstr>Message is never first  You can’t have a media strategy without an overall strategy.</vt:lpstr>
      <vt:lpstr> The Layers of Strategy     </vt:lpstr>
      <vt:lpstr>  Overall strategy      </vt:lpstr>
      <vt:lpstr>Why your overall strategy matters</vt:lpstr>
      <vt:lpstr>Why your overall strategy matters</vt:lpstr>
      <vt:lpstr>  Media strategy      </vt:lpstr>
      <vt:lpstr>Media tactics</vt:lpstr>
      <vt:lpstr>Working with the media</vt:lpstr>
      <vt:lpstr>Working with reporters</vt:lpstr>
      <vt:lpstr>Message is next  You got media attention, now what?</vt:lpstr>
      <vt:lpstr>  Message strategy      </vt:lpstr>
      <vt:lpstr>  Message development      </vt:lpstr>
      <vt:lpstr>Frames are mental pathways that help people understand the world.  </vt:lpstr>
      <vt:lpstr>How are stories framed? </vt:lpstr>
      <vt:lpstr>Who are effective messengers and storytellers? </vt:lpstr>
      <vt:lpstr>Alternative messengers</vt:lpstr>
      <vt:lpstr>Who is your audience? </vt:lpstr>
      <vt:lpstr>Media advocacy summary</vt:lpstr>
      <vt:lpstr> Story Telling on Public Charge  </vt:lpstr>
      <vt:lpstr>The power of stories  “If you can write a nation’s stories you needn’t worry about who makes its laws.”     -- George Gerbner, 1987</vt:lpstr>
      <vt:lpstr>Working with messengers</vt:lpstr>
      <vt:lpstr>Working with messengers</vt:lpstr>
      <vt:lpstr>Storytelling summary</vt:lpstr>
      <vt:lpstr> Tips for communicating about public charge  </vt:lpstr>
      <vt:lpstr>PowerPoint Presentation</vt:lpstr>
      <vt:lpstr>1) Lead with your own frame, not your opposition’s</vt:lpstr>
      <vt:lpstr>2) Avoid the ”good/bad immigrant” communication trap</vt:lpstr>
      <vt:lpstr>3) Tie your specific focus to broader public health impacts</vt:lpstr>
      <vt:lpstr>4) Be intentional about definitions and spokespeople </vt:lpstr>
      <vt:lpstr>5) Build strong messages that include solutions and values</vt:lpstr>
      <vt:lpstr>6) Use inclusive language and visuals</vt:lpstr>
      <vt:lpstr>7) Avoid passive voice</vt:lpstr>
      <vt:lpstr>8) Focus on unity &amp; show how the proposal is divisive</vt:lpstr>
      <vt:lpstr>Recommended resource</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Charge &amp; Immigrant Health</dc:title>
  <dc:creator>Imelda</dc:creator>
  <cp:lastModifiedBy>Liz Oseguera</cp:lastModifiedBy>
  <cp:revision>104</cp:revision>
  <cp:lastPrinted>2019-07-10T18:08:55Z</cp:lastPrinted>
  <dcterms:modified xsi:type="dcterms:W3CDTF">2019-07-23T21:38:58Z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0x0101004C8C2066FBFC4544BD8EBB1346041295</vt:lpwstr>
  </property>
</Properties>
</file>